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  <p:sldId id="258" r:id="rId3"/>
    <p:sldId id="260" r:id="rId4"/>
    <p:sldId id="262" r:id="rId5"/>
    <p:sldId id="263" r:id="rId6"/>
    <p:sldId id="264" r:id="rId7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882" autoAdjust="0"/>
    <p:restoredTop sz="94660"/>
  </p:normalViewPr>
  <p:slideViewPr>
    <p:cSldViewPr snapToGrid="0">
      <p:cViewPr varScale="1">
        <p:scale>
          <a:sx n="67" d="100"/>
          <a:sy n="67" d="100"/>
        </p:scale>
        <p:origin x="82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m 7">
            <a:extLst>
              <a:ext uri="{FF2B5EF4-FFF2-40B4-BE49-F238E27FC236}">
                <a16:creationId xmlns:a16="http://schemas.microsoft.com/office/drawing/2014/main" id="{36DCA006-35A1-7A65-9413-BDFC6541A18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85409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m 7">
            <a:extLst>
              <a:ext uri="{FF2B5EF4-FFF2-40B4-BE49-F238E27FC236}">
                <a16:creationId xmlns:a16="http://schemas.microsoft.com/office/drawing/2014/main" id="{D3E264E6-BE45-BC89-EFD9-C41A3464F71A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13052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91;p13">
            <a:extLst>
              <a:ext uri="{FF2B5EF4-FFF2-40B4-BE49-F238E27FC236}">
                <a16:creationId xmlns:a16="http://schemas.microsoft.com/office/drawing/2014/main" id="{45F23E79-5D6A-6136-F6F7-D4AB991A3E57}"/>
              </a:ext>
            </a:extLst>
          </p:cNvPr>
          <p:cNvSpPr txBox="1"/>
          <p:nvPr/>
        </p:nvSpPr>
        <p:spPr>
          <a:xfrm>
            <a:off x="1608631" y="2247937"/>
            <a:ext cx="8974738" cy="17235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numCol="1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5000" b="1" dirty="0">
                <a:latin typeface="Arial" panose="020B0604020202020204" pitchFamily="34" charset="0"/>
                <a:cs typeface="Arial" panose="020B0604020202020204" pitchFamily="34" charset="0"/>
              </a:rPr>
              <a:t>Atividades   para  crianças   com   Deficiência   Visual.</a:t>
            </a:r>
            <a:endParaRPr sz="5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105948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A22BC074-2E5E-4974-A55B-DBD1B02A1B4C}"/>
              </a:ext>
            </a:extLst>
          </p:cNvPr>
          <p:cNvSpPr txBox="1"/>
          <p:nvPr/>
        </p:nvSpPr>
        <p:spPr>
          <a:xfrm>
            <a:off x="371475" y="292244"/>
            <a:ext cx="11101388" cy="62735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As crianças precisam brincar, independentemente de suas condições físicas, intelectuais ou sociais, pois a brincadeira é essencial a sua vida. O brincar alegra e motiva as crianças, juntando-as e dando-lhes oportunidade de ficar felizes, trocar experiências, ajudarem-se mutuamente; as que enxergam e as que não enxergam, as que escutam muito bem e aquelas que não escutam, as que correm muito depressa e as que não podem correr. </a:t>
            </a:r>
          </a:p>
          <a:p>
            <a:pPr algn="just">
              <a:lnSpc>
                <a:spcPct val="150000"/>
              </a:lnSpc>
            </a:pP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Dessa forma faz-se necessário a estimulação precoce das crianças por meio dos mais variados brinquedos e brincadeiras. A seguir segue alguns modelos de brinquedos e atividades que podem ser feitos em casa com os seguinte objetivos:</a:t>
            </a:r>
          </a:p>
          <a:p>
            <a:pPr algn="just">
              <a:lnSpc>
                <a:spcPct val="150000"/>
              </a:lnSpc>
            </a:pP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*Compreender e identificar os sons;</a:t>
            </a:r>
          </a:p>
          <a:p>
            <a:pPr algn="just">
              <a:lnSpc>
                <a:spcPct val="150000"/>
              </a:lnSpc>
            </a:pP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*Conhecer e entender seu corpo e o ambiente;</a:t>
            </a:r>
          </a:p>
          <a:p>
            <a:pPr algn="just">
              <a:lnSpc>
                <a:spcPct val="150000"/>
              </a:lnSpc>
            </a:pP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*Desenvolver a coordenação </a:t>
            </a:r>
            <a:r>
              <a:rPr lang="pt-BR" sz="1800" dirty="0" err="1">
                <a:latin typeface="Arial" panose="020B0604020202020204" pitchFamily="34" charset="0"/>
                <a:cs typeface="Arial" panose="020B0604020202020204" pitchFamily="34" charset="0"/>
              </a:rPr>
              <a:t>olho-mão</a:t>
            </a: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, olho-objeto, ouvido-mão;</a:t>
            </a:r>
          </a:p>
          <a:p>
            <a:pPr algn="just">
              <a:lnSpc>
                <a:spcPct val="150000"/>
              </a:lnSpc>
            </a:pP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*Estimular o desejo de estender o braço para tocar, pegar e desenvolver a preensão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algn="just">
              <a:lnSpc>
                <a:spcPct val="150000"/>
              </a:lnSpc>
            </a:pP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*Desenvolver 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e estimular o sentido do tato;</a:t>
            </a:r>
          </a:p>
          <a:p>
            <a:pPr algn="just">
              <a:lnSpc>
                <a:spcPct val="150000"/>
              </a:lnSpc>
            </a:pP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*Identificar letras em braille;</a:t>
            </a:r>
          </a:p>
          <a:p>
            <a:pPr algn="just">
              <a:lnSpc>
                <a:spcPct val="150000"/>
              </a:lnSpc>
            </a:pP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*Identificar formas e números.</a:t>
            </a:r>
            <a:endParaRPr lang="pt-BR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816075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m 5">
            <a:extLst>
              <a:ext uri="{FF2B5EF4-FFF2-40B4-BE49-F238E27FC236}">
                <a16:creationId xmlns:a16="http://schemas.microsoft.com/office/drawing/2014/main" id="{74C4AF8D-B911-2538-7795-40F24C289DE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1773" y="850066"/>
            <a:ext cx="6700818" cy="5157867"/>
          </a:xfrm>
          <a:prstGeom prst="rect">
            <a:avLst/>
          </a:prstGeom>
        </p:spPr>
      </p:pic>
      <p:sp>
        <p:nvSpPr>
          <p:cNvPr id="7" name="Google Shape;91;p13">
            <a:extLst>
              <a:ext uri="{FF2B5EF4-FFF2-40B4-BE49-F238E27FC236}">
                <a16:creationId xmlns:a16="http://schemas.microsoft.com/office/drawing/2014/main" id="{EF0042A8-0021-244F-415A-B7CDDE233B83}"/>
              </a:ext>
            </a:extLst>
          </p:cNvPr>
          <p:cNvSpPr txBox="1"/>
          <p:nvPr/>
        </p:nvSpPr>
        <p:spPr>
          <a:xfrm>
            <a:off x="7262591" y="1947899"/>
            <a:ext cx="4487369" cy="24929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numCol="1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3000" b="1" dirty="0">
                <a:latin typeface="Arial" panose="020B0604020202020204" pitchFamily="34" charset="0"/>
                <a:cs typeface="Arial" panose="020B0604020202020204" pitchFamily="34" charset="0"/>
              </a:rPr>
              <a:t>Jogo da memória tátil.</a:t>
            </a: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lang="pt-BR" sz="3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3000" b="1" dirty="0">
                <a:latin typeface="Arial" panose="020B0604020202020204" pitchFamily="34" charset="0"/>
                <a:cs typeface="Arial" panose="020B0604020202020204" pitchFamily="34" charset="0"/>
              </a:rPr>
              <a:t>Objetivo: </a:t>
            </a:r>
            <a:r>
              <a:rPr lang="pt-BR" sz="3000" dirty="0">
                <a:latin typeface="Arial" panose="020B0604020202020204" pitchFamily="34" charset="0"/>
                <a:cs typeface="Arial" panose="020B0604020202020204" pitchFamily="34" charset="0"/>
              </a:rPr>
              <a:t>- Estimular a sensibilidade tátil.</a:t>
            </a: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lang="pt-BR" sz="3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42380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>
            <a:extLst>
              <a:ext uri="{FF2B5EF4-FFF2-40B4-BE49-F238E27FC236}">
                <a16:creationId xmlns:a16="http://schemas.microsoft.com/office/drawing/2014/main" id="{90A15D35-FF16-7F8E-B210-8917887E3B9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2375" y="780931"/>
            <a:ext cx="5303625" cy="5048370"/>
          </a:xfrm>
          <a:prstGeom prst="rect">
            <a:avLst/>
          </a:prstGeom>
        </p:spPr>
      </p:pic>
      <p:sp>
        <p:nvSpPr>
          <p:cNvPr id="4" name="Google Shape;91;p13">
            <a:extLst>
              <a:ext uri="{FF2B5EF4-FFF2-40B4-BE49-F238E27FC236}">
                <a16:creationId xmlns:a16="http://schemas.microsoft.com/office/drawing/2014/main" id="{7C3EA169-EEFE-6DDA-CB93-DC83C3373DD8}"/>
              </a:ext>
            </a:extLst>
          </p:cNvPr>
          <p:cNvSpPr txBox="1"/>
          <p:nvPr/>
        </p:nvSpPr>
        <p:spPr>
          <a:xfrm>
            <a:off x="6283665" y="490573"/>
            <a:ext cx="4487369" cy="61862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numCol="1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3000" b="1" dirty="0">
                <a:latin typeface="Arial" panose="020B0604020202020204" pitchFamily="34" charset="0"/>
                <a:cs typeface="Arial" panose="020B0604020202020204" pitchFamily="34" charset="0"/>
              </a:rPr>
              <a:t>Pareamento de formas diferentes.</a:t>
            </a: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lang="pt-BR" sz="3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3000" b="1" dirty="0">
                <a:latin typeface="Arial" panose="020B0604020202020204" pitchFamily="34" charset="0"/>
                <a:cs typeface="Arial" panose="020B0604020202020204" pitchFamily="34" charset="0"/>
              </a:rPr>
              <a:t>Objetivo: </a:t>
            </a:r>
            <a:r>
              <a:rPr lang="pt-BR" sz="3000" dirty="0"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pt-BR" sz="3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3000" dirty="0">
                <a:latin typeface="Arial" panose="020B0604020202020204" pitchFamily="34" charset="0"/>
                <a:cs typeface="Arial" panose="020B0604020202020204" pitchFamily="34" charset="0"/>
              </a:rPr>
              <a:t>Estimular a sensibilidade tátil;</a:t>
            </a: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lang="pt-BR" sz="3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3000" dirty="0">
                <a:latin typeface="Arial" panose="020B0604020202020204" pitchFamily="34" charset="0"/>
                <a:cs typeface="Arial" panose="020B0604020202020204" pitchFamily="34" charset="0"/>
              </a:rPr>
              <a:t>- Perceber diferentes formas e compará-las;</a:t>
            </a: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lang="pt-BR" sz="3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3000" dirty="0">
                <a:latin typeface="Arial" panose="020B0604020202020204" pitchFamily="34" charset="0"/>
                <a:cs typeface="Arial" panose="020B0604020202020204" pitchFamily="34" charset="0"/>
              </a:rPr>
              <a:t>- Encontrar o espaço correspondente a forma encontrada.</a:t>
            </a: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lang="pt-BR" sz="3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91415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>
            <a:extLst>
              <a:ext uri="{FF2B5EF4-FFF2-40B4-BE49-F238E27FC236}">
                <a16:creationId xmlns:a16="http://schemas.microsoft.com/office/drawing/2014/main" id="{5C0CB639-9AD0-45DA-0CA1-0237A770733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6340" y="933268"/>
            <a:ext cx="6251532" cy="4710296"/>
          </a:xfrm>
          <a:prstGeom prst="rect">
            <a:avLst/>
          </a:prstGeom>
        </p:spPr>
      </p:pic>
      <p:sp>
        <p:nvSpPr>
          <p:cNvPr id="4" name="Google Shape;91;p13">
            <a:extLst>
              <a:ext uri="{FF2B5EF4-FFF2-40B4-BE49-F238E27FC236}">
                <a16:creationId xmlns:a16="http://schemas.microsoft.com/office/drawing/2014/main" id="{F8AB4EE0-4203-F8A8-B30C-8FA6A97ACE3C}"/>
              </a:ext>
            </a:extLst>
          </p:cNvPr>
          <p:cNvSpPr txBox="1"/>
          <p:nvPr/>
        </p:nvSpPr>
        <p:spPr>
          <a:xfrm>
            <a:off x="6922172" y="1490023"/>
            <a:ext cx="4487369" cy="38779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numCol="1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3000" b="1" dirty="0">
                <a:latin typeface="Arial" panose="020B0604020202020204" pitchFamily="34" charset="0"/>
                <a:cs typeface="Arial" panose="020B0604020202020204" pitchFamily="34" charset="0"/>
              </a:rPr>
              <a:t>Cela braille.</a:t>
            </a: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lang="pt-BR" sz="3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3000" b="1" dirty="0">
                <a:latin typeface="Arial" panose="020B0604020202020204" pitchFamily="34" charset="0"/>
                <a:cs typeface="Arial" panose="020B0604020202020204" pitchFamily="34" charset="0"/>
              </a:rPr>
              <a:t>Objetivo: </a:t>
            </a:r>
            <a:r>
              <a:rPr lang="pt-BR" sz="3000" dirty="0">
                <a:latin typeface="Arial" panose="020B0604020202020204" pitchFamily="34" charset="0"/>
                <a:cs typeface="Arial" panose="020B0604020202020204" pitchFamily="34" charset="0"/>
              </a:rPr>
              <a:t>- Identificar a cela braille;</a:t>
            </a: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lang="pt-BR" sz="3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3000" dirty="0">
                <a:latin typeface="Arial" panose="020B0604020202020204" pitchFamily="34" charset="0"/>
                <a:cs typeface="Arial" panose="020B0604020202020204" pitchFamily="34" charset="0"/>
              </a:rPr>
              <a:t>- Formar letras utilizando a cela braille.</a:t>
            </a: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lang="pt-BR" sz="3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9575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>
            <a:extLst>
              <a:ext uri="{FF2B5EF4-FFF2-40B4-BE49-F238E27FC236}">
                <a16:creationId xmlns:a16="http://schemas.microsoft.com/office/drawing/2014/main" id="{E9597D73-F4D5-9BDB-A0C6-483F2BDA792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9369" y="585535"/>
            <a:ext cx="5386631" cy="5563242"/>
          </a:xfrm>
          <a:prstGeom prst="rect">
            <a:avLst/>
          </a:prstGeom>
        </p:spPr>
      </p:pic>
      <p:sp>
        <p:nvSpPr>
          <p:cNvPr id="4" name="Google Shape;91;p13">
            <a:extLst>
              <a:ext uri="{FF2B5EF4-FFF2-40B4-BE49-F238E27FC236}">
                <a16:creationId xmlns:a16="http://schemas.microsoft.com/office/drawing/2014/main" id="{34112894-2F2C-1641-D4E7-B53BF77C4E17}"/>
              </a:ext>
            </a:extLst>
          </p:cNvPr>
          <p:cNvSpPr txBox="1"/>
          <p:nvPr/>
        </p:nvSpPr>
        <p:spPr>
          <a:xfrm>
            <a:off x="6607847" y="966514"/>
            <a:ext cx="4487369" cy="48012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numCol="1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3000" b="1" dirty="0">
                <a:latin typeface="Arial" panose="020B0604020202020204" pitchFamily="34" charset="0"/>
                <a:cs typeface="Arial" panose="020B0604020202020204" pitchFamily="34" charset="0"/>
              </a:rPr>
              <a:t>Pareamento de cores.</a:t>
            </a: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lang="pt-BR" sz="3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3000" b="1" dirty="0">
                <a:latin typeface="Arial" panose="020B0604020202020204" pitchFamily="34" charset="0"/>
                <a:cs typeface="Arial" panose="020B0604020202020204" pitchFamily="34" charset="0"/>
              </a:rPr>
              <a:t>Objetivo: </a:t>
            </a:r>
            <a:r>
              <a:rPr lang="pt-BR" sz="3000" dirty="0">
                <a:latin typeface="Arial" panose="020B0604020202020204" pitchFamily="34" charset="0"/>
                <a:cs typeface="Arial" panose="020B0604020202020204" pitchFamily="34" charset="0"/>
              </a:rPr>
              <a:t>- Comparar e montar as celas de acordo com as cores da cartelas;</a:t>
            </a: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lang="pt-BR" sz="3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3000" dirty="0">
                <a:latin typeface="Arial" panose="020B0604020202020204" pitchFamily="34" charset="0"/>
                <a:cs typeface="Arial" panose="020B0604020202020204" pitchFamily="34" charset="0"/>
              </a:rPr>
              <a:t>- Trabalhar a coordenação motora. </a:t>
            </a: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lang="pt-BR" sz="3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920684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102</TotalTime>
  <Words>275</Words>
  <Application>Microsoft Office PowerPoint</Application>
  <PresentationFormat>Widescreen</PresentationFormat>
  <Paragraphs>30</Paragraphs>
  <Slides>6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1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6</vt:i4>
      </vt:variant>
    </vt:vector>
  </HeadingPairs>
  <TitlesOfParts>
    <vt:vector size="8" baseType="lpstr">
      <vt:lpstr>Arial</vt:lpstr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Arte</dc:creator>
  <cp:lastModifiedBy>Educação Especial</cp:lastModifiedBy>
  <cp:revision>5</cp:revision>
  <dcterms:created xsi:type="dcterms:W3CDTF">2023-02-13T17:13:20Z</dcterms:created>
  <dcterms:modified xsi:type="dcterms:W3CDTF">2023-08-17T00:59:57Z</dcterms:modified>
</cp:coreProperties>
</file>