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ahoma" panose="020B0604030504040204" pitchFamily="3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j5oY/VzZNyPN6tSPwgEsiqK7RS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notesMaster" Target="notesMasters/notesMaster1.xml" /><Relationship Id="rId18" Type="http://schemas.openxmlformats.org/officeDocument/2006/relationships/font" Target="fonts/font5.fntdata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font" Target="fonts/font4.fntdata" /><Relationship Id="rId2" Type="http://schemas.openxmlformats.org/officeDocument/2006/relationships/slide" Target="slides/slide1.xml" /><Relationship Id="rId16" Type="http://schemas.openxmlformats.org/officeDocument/2006/relationships/font" Target="fonts/font3.fntdata" /><Relationship Id="rId20" Type="http://customschemas.google.com/relationships/presentationmetadata" Target="meta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font" Target="fonts/font2.fntdata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font" Target="fonts/font6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font" Target="fonts/font1.fntdata" /><Relationship Id="rId22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e1106ba27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g1e1106ba27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e5a5563a7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1e5a5563a7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e5a5563a73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1e5a5563a7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e1106ba27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" name="Google Shape;63;g1e1106ba27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1106ba27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" name="Google Shape;80;g1e1106ba27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e5a5563a7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1e5a5563a7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e5a5563a7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1e5a5563a7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m Branco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5531" y="5235459"/>
            <a:ext cx="1626809" cy="1636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1_Em Branc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445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340" y="5205077"/>
            <a:ext cx="1626809" cy="1636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1_Em Branco 2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445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340" y="14068"/>
            <a:ext cx="1626809" cy="1636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1_Em Branco 3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82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5531" y="44450"/>
            <a:ext cx="1626809" cy="1636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 /><Relationship Id="rId3" Type="http://schemas.openxmlformats.org/officeDocument/2006/relationships/slideLayout" Target="../slideLayouts/slideLayout3.xml" /><Relationship Id="rId7" Type="http://schemas.openxmlformats.org/officeDocument/2006/relationships/image" Target="../media/image1.jpg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Relationship Id="rId9" Type="http://schemas.openxmlformats.org/officeDocument/2006/relationships/image" Target="../media/image3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>
            <a:alphaModFix/>
          </a:blip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80537" y="714089"/>
            <a:ext cx="5397307" cy="542982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5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3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3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3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3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3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3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e1106ba274_0_20"/>
          <p:cNvSpPr txBox="1"/>
          <p:nvPr/>
        </p:nvSpPr>
        <p:spPr>
          <a:xfrm>
            <a:off x="4583850" y="337575"/>
            <a:ext cx="7248900" cy="3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700" b="1">
                <a:solidFill>
                  <a:schemeClr val="dk1"/>
                </a:solidFill>
              </a:rPr>
              <a:t>3º  </a:t>
            </a:r>
            <a:r>
              <a:rPr lang="pt-BR" sz="3600" b="1">
                <a:solidFill>
                  <a:schemeClr val="dk1"/>
                </a:solidFill>
              </a:rPr>
              <a:t>CADERNO DE PROPOSTAS E VIVÊNCIAS - 2023</a:t>
            </a:r>
            <a:endParaRPr sz="32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chemeClr val="dk1"/>
                </a:solidFill>
              </a:rPr>
              <a:t>MATERNAL, PRÉ I E PRÉ II </a:t>
            </a: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chemeClr val="dk1"/>
                </a:solidFill>
              </a:rPr>
              <a:t>TEMA: MATEMATICANDO ODS</a:t>
            </a:r>
            <a:endParaRPr sz="3600" b="1">
              <a:solidFill>
                <a:schemeClr val="dk1"/>
              </a:solidFill>
            </a:endParaRPr>
          </a:p>
        </p:txBody>
      </p:sp>
      <p:pic>
        <p:nvPicPr>
          <p:cNvPr id="43" name="Google Shape;43;g1e1106ba274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9374" y="4082275"/>
            <a:ext cx="2999401" cy="200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g1e1106ba274_0_20"/>
          <p:cNvPicPr preferRelativeResize="0"/>
          <p:nvPr/>
        </p:nvPicPr>
        <p:blipFill rotWithShape="1">
          <a:blip r:embed="rId4">
            <a:alphaModFix/>
          </a:blip>
          <a:srcRect r="15661"/>
          <a:stretch/>
        </p:blipFill>
        <p:spPr>
          <a:xfrm>
            <a:off x="8572150" y="4189813"/>
            <a:ext cx="2415002" cy="209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1e1106ba274_0_20"/>
          <p:cNvSpPr txBox="1"/>
          <p:nvPr/>
        </p:nvSpPr>
        <p:spPr>
          <a:xfrm>
            <a:off x="5229075" y="61576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</a:rPr>
              <a:t>FONTE: GOOGLE IMAGEN</a:t>
            </a:r>
            <a:r>
              <a:rPr lang="pt-BR" sz="1200">
                <a:solidFill>
                  <a:schemeClr val="dk1"/>
                </a:solidFill>
              </a:rPr>
              <a:t>s</a:t>
            </a:r>
            <a:endParaRPr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e5a5563a73_0_42"/>
          <p:cNvSpPr txBox="1"/>
          <p:nvPr/>
        </p:nvSpPr>
        <p:spPr>
          <a:xfrm>
            <a:off x="1262769" y="6226189"/>
            <a:ext cx="8791200" cy="369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“TODAS AS PROPOSTAS DEVEM SER ACOMPANHADAS POR UM ADULTO.”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g1e5a5563a73_0_42"/>
          <p:cNvSpPr txBox="1"/>
          <p:nvPr/>
        </p:nvSpPr>
        <p:spPr>
          <a:xfrm>
            <a:off x="1451350" y="447150"/>
            <a:ext cx="105630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48260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8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JOGO POTE DO BISCOITO</a:t>
            </a:r>
            <a:endParaRPr sz="18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/>
          </a:p>
        </p:txBody>
      </p:sp>
      <p:sp>
        <p:nvSpPr>
          <p:cNvPr id="118" name="Google Shape;118;g1e5a5563a73_0_42"/>
          <p:cNvSpPr txBox="1"/>
          <p:nvPr/>
        </p:nvSpPr>
        <p:spPr>
          <a:xfrm>
            <a:off x="6307975" y="906100"/>
            <a:ext cx="4867500" cy="52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OBJETIVOS: </a:t>
            </a:r>
            <a:r>
              <a:rPr lang="pt-BR" sz="1800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Aprendendo números e quantidade brincando. </a:t>
            </a:r>
            <a:endParaRPr sz="1800">
              <a:solidFill>
                <a:srgbClr val="181818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NÚMERO DE JOGADORES:</a:t>
            </a:r>
            <a:r>
              <a:rPr lang="pt-BR"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Crianças em duplas. </a:t>
            </a:r>
            <a:endParaRPr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MATERIAIS:</a:t>
            </a:r>
            <a:r>
              <a:rPr lang="pt-BR"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Caixa de Papelão; canetão e papel sulfite.</a:t>
            </a:r>
            <a:endParaRPr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COMO JOGAR:</a:t>
            </a:r>
            <a:r>
              <a:rPr lang="pt-BR"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A criança deverá verificar a quantidade que tem em cada biscoito e achar o número respectivo. </a:t>
            </a:r>
            <a:endParaRPr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9" name="Google Shape;119;g1e5a5563a73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839200" y="582150"/>
            <a:ext cx="4832600" cy="54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e5a5563a73_0_56"/>
          <p:cNvSpPr txBox="1"/>
          <p:nvPr/>
        </p:nvSpPr>
        <p:spPr>
          <a:xfrm>
            <a:off x="1262769" y="6226189"/>
            <a:ext cx="8791200" cy="369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“TODAS AS PROPOSTAS DEVEM SER ACOMPANHADAS POR UM ADULTO.”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1e5a5563a73_0_56"/>
          <p:cNvSpPr txBox="1"/>
          <p:nvPr/>
        </p:nvSpPr>
        <p:spPr>
          <a:xfrm>
            <a:off x="2710274" y="431545"/>
            <a:ext cx="73437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800" b="1">
                <a:solidFill>
                  <a:srgbClr val="1D2129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JOGOS DAS BOLINHAS</a:t>
            </a:r>
            <a:endParaRPr sz="1800" b="1">
              <a:solidFill>
                <a:srgbClr val="1D2129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/>
          </a:p>
        </p:txBody>
      </p:sp>
      <p:pic>
        <p:nvPicPr>
          <p:cNvPr id="126" name="Google Shape;126;g1e5a5563a73_0_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975" y="1009975"/>
            <a:ext cx="5170150" cy="503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1e5a5563a73_0_56"/>
          <p:cNvSpPr txBox="1"/>
          <p:nvPr/>
        </p:nvSpPr>
        <p:spPr>
          <a:xfrm>
            <a:off x="6431600" y="870575"/>
            <a:ext cx="4690500" cy="5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81818"/>
                </a:solidFill>
                <a:highlight>
                  <a:srgbClr val="FFFFFF"/>
                </a:highlight>
              </a:rPr>
              <a:t>OBJETIVOS: </a:t>
            </a:r>
            <a:r>
              <a:rPr lang="pt-BR" sz="1800">
                <a:solidFill>
                  <a:srgbClr val="1D2129"/>
                </a:solidFill>
                <a:highlight>
                  <a:srgbClr val="FFFFFF"/>
                </a:highlight>
              </a:rPr>
              <a:t>Resolver a operação descrita com as bolinhas coloridas dentro do arco.</a:t>
            </a:r>
            <a:r>
              <a:rPr lang="pt-BR" sz="1800">
                <a:solidFill>
                  <a:srgbClr val="000000"/>
                </a:solidFill>
              </a:rPr>
              <a:t>       </a:t>
            </a:r>
            <a:endParaRPr sz="18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highlight>
                  <a:srgbClr val="FFFFFF"/>
                </a:highlight>
              </a:rPr>
              <a:t>NÚMERO DE JOGADORES:</a:t>
            </a:r>
            <a:r>
              <a:rPr lang="pt-BR" sz="1800">
                <a:solidFill>
                  <a:srgbClr val="000000"/>
                </a:solidFill>
                <a:highlight>
                  <a:srgbClr val="FFFFFF"/>
                </a:highlight>
              </a:rPr>
              <a:t>  uma ou duas Crianças. </a:t>
            </a:r>
            <a:endParaRPr sz="18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highlight>
                  <a:srgbClr val="FFFFFF"/>
                </a:highlight>
              </a:rPr>
              <a:t>MATERIAIS:</a:t>
            </a:r>
            <a:r>
              <a:rPr lang="pt-BR" sz="1800">
                <a:solidFill>
                  <a:srgbClr val="000000"/>
                </a:solidFill>
                <a:highlight>
                  <a:srgbClr val="FFFFFF"/>
                </a:highlight>
              </a:rPr>
              <a:t> Bambolê, bolinhas, papel sulfite e canetão. </a:t>
            </a:r>
            <a:endParaRPr sz="18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highlight>
                  <a:srgbClr val="FFFFFF"/>
                </a:highlight>
              </a:rPr>
              <a:t>COMO JOGAR: </a:t>
            </a:r>
            <a:r>
              <a:rPr lang="pt-BR" sz="1800">
                <a:solidFill>
                  <a:srgbClr val="000000"/>
                </a:solidFill>
                <a:highlight>
                  <a:srgbClr val="FFFFFF"/>
                </a:highlight>
              </a:rPr>
              <a:t>As crianças deverão contar quantas bolinhas tem dentro dos bambolês, e oralmente falar a quantidade, uma crianças ou o professor como escriba pode fazer o registro.  </a:t>
            </a:r>
            <a:r>
              <a:rPr lang="pt-BR" sz="1200" b="1">
                <a:solidFill>
                  <a:srgbClr val="000000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 </a:t>
            </a:r>
            <a:endParaRPr sz="12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"/>
          <p:cNvSpPr txBox="1"/>
          <p:nvPr/>
        </p:nvSpPr>
        <p:spPr>
          <a:xfrm>
            <a:off x="504150" y="195321"/>
            <a:ext cx="11183700" cy="76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pt-BR" sz="4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MATEMATICANDO ODS</a:t>
            </a:r>
            <a:br>
              <a:rPr lang="pt-BR" sz="4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pt-BR" sz="4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pt-BR" sz="4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pt-BR" sz="4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pt-BR" sz="4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pt-BR" sz="4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pt-BR" sz="4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4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"/>
          <p:cNvSpPr txBox="1"/>
          <p:nvPr/>
        </p:nvSpPr>
        <p:spPr>
          <a:xfrm>
            <a:off x="504150" y="977175"/>
            <a:ext cx="11183700" cy="5332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pt-BR" sz="3100" b="1" dirty="0">
                <a:solidFill>
                  <a:srgbClr val="000000"/>
                </a:solidFill>
              </a:rPr>
              <a:t>Jogos na Educação Infantil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200" b="1" dirty="0">
                <a:solidFill>
                  <a:srgbClr val="000000"/>
                </a:solidFill>
                <a:highlight>
                  <a:srgbClr val="FFFFFF"/>
                </a:highlight>
              </a:rPr>
              <a:t>A EDUCAÇÃO INFANTIL PRECISA PROMOVER EXPERIÊNCIAS </a:t>
            </a:r>
            <a:r>
              <a:rPr lang="pt-BR" sz="2200" dirty="0">
                <a:solidFill>
                  <a:srgbClr val="000000"/>
                </a:solidFill>
                <a:highlight>
                  <a:srgbClr val="FFFFFF"/>
                </a:highlight>
              </a:rPr>
              <a:t>nas quais as crianças possam fazer observações, manipular objetos, investigar e explorar seu entorno, levantar hipóteses e consultar fontes de informação para buscar respostas às suas curiosidades e indagações. Assim, a instituição escolar está criando oportunidades para que as crianças ampliem seus conhecimentos do mundo físico e sociocultural e possam utilizá-los em seu cotidiano. </a:t>
            </a:r>
            <a:endParaRPr sz="22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200" i="1" dirty="0">
                <a:solidFill>
                  <a:srgbClr val="000000"/>
                </a:solidFill>
                <a:highlight>
                  <a:srgbClr val="FFFFFF"/>
                </a:highlight>
              </a:rPr>
              <a:t>BRASIL. Ministério da Educação. Base Nacional Comum Curricular. Página 45</a:t>
            </a:r>
            <a:r>
              <a:rPr lang="pt-BR" sz="2400" i="1" dirty="0">
                <a:solidFill>
                  <a:srgbClr val="000000"/>
                </a:solidFill>
                <a:highlight>
                  <a:srgbClr val="FFFFFF"/>
                </a:highlight>
              </a:rPr>
              <a:t>.</a:t>
            </a:r>
            <a:endParaRPr sz="2400" i="1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</p:txBody>
      </p:sp>
      <p:sp>
        <p:nvSpPr>
          <p:cNvPr id="52" name="Google Shape;52;p1"/>
          <p:cNvSpPr txBox="1"/>
          <p:nvPr/>
        </p:nvSpPr>
        <p:spPr>
          <a:xfrm>
            <a:off x="1258525" y="6017900"/>
            <a:ext cx="9062700" cy="461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TODAS AS PROPOSTAS DEVEM SER ACOMPANHADAS POR UM ADULTO.”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 txBox="1"/>
          <p:nvPr/>
        </p:nvSpPr>
        <p:spPr>
          <a:xfrm>
            <a:off x="479700" y="447150"/>
            <a:ext cx="107673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9894" lvl="0" indent="0" algn="ctr" rtl="0">
              <a:lnSpc>
                <a:spcPct val="152916"/>
              </a:lnSpc>
              <a:spcBef>
                <a:spcPts val="64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4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CAIXA DE NÚMEROS E QUANTIDADES PARA EDUCAÇÃO INFANTIL</a:t>
            </a:r>
            <a:endParaRPr sz="24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/>
          </a:p>
        </p:txBody>
      </p:sp>
      <p:sp>
        <p:nvSpPr>
          <p:cNvPr id="58" name="Google Shape;58;p7"/>
          <p:cNvSpPr txBox="1"/>
          <p:nvPr/>
        </p:nvSpPr>
        <p:spPr>
          <a:xfrm>
            <a:off x="1262769" y="6226189"/>
            <a:ext cx="8791200" cy="369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“TODAS AS PROPOSTAS DEVEM SER ACOMPANHADAS POR UM ADULTO.”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6100" y="1119300"/>
            <a:ext cx="5010250" cy="45197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 txBox="1"/>
          <p:nvPr/>
        </p:nvSpPr>
        <p:spPr>
          <a:xfrm>
            <a:off x="6271700" y="1030475"/>
            <a:ext cx="4619400" cy="46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9894" lvl="0" indent="0" algn="l" rtl="0">
              <a:lnSpc>
                <a:spcPct val="152916"/>
              </a:lnSpc>
              <a:spcBef>
                <a:spcPts val="645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Convide as crianças para participar dessa brincadeira, as crianças irão verificar  a quantidade de objetos correspondente nos quadrados. 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29894" lvl="0" indent="0" algn="l" rtl="0">
              <a:lnSpc>
                <a:spcPct val="152916"/>
              </a:lnSpc>
              <a:spcBef>
                <a:spcPts val="645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Que tipo de materiais posso utilizar?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29894" lvl="0" indent="0" algn="l" rtl="0">
              <a:lnSpc>
                <a:spcPct val="152916"/>
              </a:lnSpc>
              <a:spcBef>
                <a:spcPts val="645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Podemos utilizar objetos pequenos que tenhamos em casa. Algumas dicas: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17500" algn="l" rtl="0">
              <a:lnSpc>
                <a:spcPct val="152916"/>
              </a:lnSpc>
              <a:spcBef>
                <a:spcPts val="64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Char char="●"/>
            </a:pP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pompons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17500" algn="l" rtl="0">
              <a:lnSpc>
                <a:spcPct val="152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Char char="●"/>
            </a:pP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fichas de jogos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17500" algn="l" rtl="0">
              <a:lnSpc>
                <a:spcPct val="152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Char char="●"/>
            </a:pP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papel crepom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17500" algn="l" rtl="0">
              <a:lnSpc>
                <a:spcPct val="152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Char char="●"/>
            </a:pP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bolinhas de gude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17500" algn="l" rtl="0">
              <a:lnSpc>
                <a:spcPct val="152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Char char="●"/>
            </a:pP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grãos (feijão, grão-de-bico, milho…)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17500" algn="l" rtl="0">
              <a:lnSpc>
                <a:spcPct val="152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Char char="●"/>
            </a:pP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Outra opção é produzir o próprio material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52916"/>
              </a:lnSpc>
              <a:spcBef>
                <a:spcPts val="645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e1106ba274_0_8"/>
          <p:cNvSpPr txBox="1"/>
          <p:nvPr/>
        </p:nvSpPr>
        <p:spPr>
          <a:xfrm>
            <a:off x="2200274" y="447145"/>
            <a:ext cx="7343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400" b="1">
                <a:solidFill>
                  <a:srgbClr val="000000"/>
                </a:solidFill>
              </a:rPr>
              <a:t>JOGO DOS PONTINHOS*</a:t>
            </a:r>
            <a:endParaRPr sz="2400" b="1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/>
          </a:p>
        </p:txBody>
      </p:sp>
      <p:sp>
        <p:nvSpPr>
          <p:cNvPr id="66" name="Google Shape;66;g1e1106ba274_0_8"/>
          <p:cNvSpPr txBox="1"/>
          <p:nvPr/>
        </p:nvSpPr>
        <p:spPr>
          <a:xfrm>
            <a:off x="1262769" y="6226189"/>
            <a:ext cx="87912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“TODAS AS PROPOSTAS DEVEM SER ACOMPANHADAS POR UM ADULTO.”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g1e1106ba274_0_8"/>
          <p:cNvSpPr txBox="1"/>
          <p:nvPr/>
        </p:nvSpPr>
        <p:spPr>
          <a:xfrm>
            <a:off x="2200275" y="5671825"/>
            <a:ext cx="274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FONTE: GOOGLE IMAGENS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g1e1106ba274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100" y="1030475"/>
            <a:ext cx="4992475" cy="44871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g1e1106ba274_0_8"/>
          <p:cNvSpPr txBox="1"/>
          <p:nvPr/>
        </p:nvSpPr>
        <p:spPr>
          <a:xfrm>
            <a:off x="5489950" y="916725"/>
            <a:ext cx="6360600" cy="529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2916"/>
              </a:lnSpc>
              <a:spcBef>
                <a:spcPts val="645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OBJETIVOS: </a:t>
            </a:r>
            <a:r>
              <a:rPr lang="pt-BR" sz="1500" dirty="0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Completar o maior número de quadrados a partir da ligação dos pontinhos. </a:t>
            </a:r>
            <a:endParaRPr sz="1500" dirty="0">
              <a:solidFill>
                <a:srgbClr val="181818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52916"/>
              </a:lnSpc>
              <a:spcBef>
                <a:spcPts val="645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QUANTIDADE DE PARTICIPANTES:</a:t>
            </a:r>
            <a:r>
              <a:rPr lang="pt-BR" sz="15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2 a cada tabuleiro</a:t>
            </a:r>
            <a:endParaRPr sz="15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52916"/>
              </a:lnSpc>
              <a:spcBef>
                <a:spcPts val="645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MATERIAIS: </a:t>
            </a:r>
            <a:r>
              <a:rPr lang="pt-BR" sz="15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1 tabuleiro contendo 4 pontos na vertical 6 pontos na horizontal. </a:t>
            </a:r>
            <a:endParaRPr sz="15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52916"/>
              </a:lnSpc>
              <a:spcBef>
                <a:spcPts val="645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REGRAS: </a:t>
            </a:r>
            <a:r>
              <a:rPr lang="pt-BR" sz="15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Tirando 2 ou 1 para saber quem jogará primeiro;</a:t>
            </a:r>
            <a:endParaRPr sz="15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52916"/>
              </a:lnSpc>
              <a:spcBef>
                <a:spcPts val="645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Quem ganha começa primeiro, onde a criança tentará fechar o quadrado dos pontinhos , ao fechar este quadrado a criança registra no campo abaixo a quantidade estabelecida dentro deste quadrado. Ao final soma quantos pontos obteve, podendo ser de 1 a 5 cada pontuação.</a:t>
            </a:r>
            <a:endParaRPr sz="15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52916"/>
              </a:lnSpc>
              <a:spcBef>
                <a:spcPts val="645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 criança poderá usar palitos ou tampinhas para fazer a “soma”. Ganha o jogo quem conseguir mais pontos.</a:t>
            </a:r>
            <a:endParaRPr sz="15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52916"/>
              </a:lnSpc>
              <a:spcBef>
                <a:spcPts val="645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 txBox="1"/>
          <p:nvPr/>
        </p:nvSpPr>
        <p:spPr>
          <a:xfrm>
            <a:off x="1385825" y="447150"/>
            <a:ext cx="33756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800" b="1">
                <a:solidFill>
                  <a:srgbClr val="000000"/>
                </a:solidFill>
              </a:rPr>
              <a:t>PONTO DE ÔNIBUS</a:t>
            </a:r>
            <a:endParaRPr sz="1800" b="1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/>
          </a:p>
        </p:txBody>
      </p:sp>
      <p:sp>
        <p:nvSpPr>
          <p:cNvPr id="75" name="Google Shape;75;p8"/>
          <p:cNvSpPr txBox="1"/>
          <p:nvPr/>
        </p:nvSpPr>
        <p:spPr>
          <a:xfrm>
            <a:off x="1314194" y="6067564"/>
            <a:ext cx="8791200" cy="369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“TODAS AS PROPOSTAS DEVEM SER ACOMPANHADAS POR UM ADULTO.”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8"/>
          <p:cNvPicPr preferRelativeResize="0"/>
          <p:nvPr/>
        </p:nvPicPr>
        <p:blipFill rotWithShape="1">
          <a:blip r:embed="rId3">
            <a:alphaModFix/>
          </a:blip>
          <a:srcRect l="3305" t="46828" r="2238"/>
          <a:stretch/>
        </p:blipFill>
        <p:spPr>
          <a:xfrm>
            <a:off x="828675" y="923874"/>
            <a:ext cx="4305950" cy="443394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"/>
          <p:cNvSpPr txBox="1"/>
          <p:nvPr/>
        </p:nvSpPr>
        <p:spPr>
          <a:xfrm>
            <a:off x="5134625" y="284250"/>
            <a:ext cx="6751200" cy="6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NÚMERO DE JOGADORES:</a:t>
            </a:r>
            <a:r>
              <a:rPr lang="pt-BR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COMO JOGAR: </a:t>
            </a:r>
            <a:r>
              <a:rPr lang="pt-BR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 cada rodada a criança joga o dado, o número que sair, será o número de objetos que a criança colocará na sua caixa.</a:t>
            </a:r>
            <a:endParaRPr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Ao chegar ao ponto final, será vencedor aquele que tiver a maior quantidade de “passageiros”.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VARIAÇÕES: </a:t>
            </a: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 tabuleiro pode ser construído em um tamanho maior e as caixinhas de fósforos podem ser substituídas por potes e os objetos de contagem por palitos de sorvete. 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OBJETIVOS: </a:t>
            </a: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Chegar ao final do trajeto com o maior número de passageiros.</a:t>
            </a:r>
            <a:r>
              <a:rPr lang="pt-BR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pt-BR">
                <a:solidFill>
                  <a:srgbClr val="000000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Auxilia no desenvolvimento de estratégias somatórias, a partir das relações quantitativas. 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MATERIAIS: </a:t>
            </a:r>
            <a:endParaRPr b="1">
              <a:solidFill>
                <a:srgbClr val="181818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Char char="●"/>
            </a:pP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Um tabuleiro dividido em 4 colunas, sendo cada coluna de uma cor diferente, dividida em partes;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Char char="●"/>
            </a:pP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Um dado;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Char char="●"/>
            </a:pP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4 caixinhas de fósforos vazias (representarão os ônibus);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Char char="●"/>
            </a:pPr>
            <a:r>
              <a:rPr lang="pt-BR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Palitos de fósforo usados ou qualquer outro material de contagem, que caiba dentro da caixinha, por exemplo: fichas de papel.</a:t>
            </a: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e1106ba274_0_14"/>
          <p:cNvSpPr txBox="1"/>
          <p:nvPr/>
        </p:nvSpPr>
        <p:spPr>
          <a:xfrm>
            <a:off x="1183000" y="408625"/>
            <a:ext cx="100641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800" b="1">
                <a:solidFill>
                  <a:srgbClr val="000000"/>
                </a:solidFill>
              </a:rPr>
              <a:t>TORRE INTELIGENTE</a:t>
            </a:r>
            <a:endParaRPr sz="1800" b="1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/>
          </a:p>
        </p:txBody>
      </p:sp>
      <p:sp>
        <p:nvSpPr>
          <p:cNvPr id="83" name="Google Shape;83;g1e1106ba274_0_14"/>
          <p:cNvSpPr txBox="1"/>
          <p:nvPr/>
        </p:nvSpPr>
        <p:spPr>
          <a:xfrm>
            <a:off x="1262769" y="6226189"/>
            <a:ext cx="8791200" cy="369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“TODAS AS PROPOSTAS DEVEM SER ACOMPANHADAS POR UM ADULTO.”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g1e1106ba274_0_14"/>
          <p:cNvSpPr txBox="1"/>
          <p:nvPr/>
        </p:nvSpPr>
        <p:spPr>
          <a:xfrm>
            <a:off x="1560200" y="56390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FONTE: GOOGLE IMAGENS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g1e1106ba274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975" y="870575"/>
            <a:ext cx="4210750" cy="4768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1e1106ba274_0_14"/>
          <p:cNvSpPr txBox="1"/>
          <p:nvPr/>
        </p:nvSpPr>
        <p:spPr>
          <a:xfrm>
            <a:off x="5383350" y="728450"/>
            <a:ext cx="6271800" cy="52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81818"/>
                </a:solidFill>
              </a:rPr>
              <a:t>OBJETIVOS: </a:t>
            </a:r>
            <a:r>
              <a:rPr lang="pt-BR" sz="1800">
                <a:solidFill>
                  <a:srgbClr val="181818"/>
                </a:solidFill>
              </a:rPr>
              <a:t>Estimular o raciocínio lógico, coordenação motora, concentração e orientação espacial.</a:t>
            </a:r>
            <a:endParaRPr sz="1800">
              <a:solidFill>
                <a:srgbClr val="181818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81818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81818"/>
                </a:solidFill>
              </a:rPr>
              <a:t>MATERIAIS: </a:t>
            </a:r>
            <a:r>
              <a:rPr lang="pt-BR" sz="1800">
                <a:solidFill>
                  <a:srgbClr val="000000"/>
                </a:solidFill>
              </a:rPr>
              <a:t>pode ser confeccionado com rolinhos de papel, tinta guache, tesoura cola e papelão (cartelas).</a:t>
            </a:r>
            <a:endParaRPr sz="18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81818"/>
                </a:solidFill>
              </a:rPr>
              <a:t>NÚMERO DE JOGADORES:</a:t>
            </a:r>
            <a:r>
              <a:rPr lang="pt-BR" sz="1800" b="1">
                <a:solidFill>
                  <a:srgbClr val="000000"/>
                </a:solidFill>
              </a:rPr>
              <a:t> </a:t>
            </a:r>
            <a:r>
              <a:rPr lang="pt-BR" sz="1800">
                <a:solidFill>
                  <a:srgbClr val="000000"/>
                </a:solidFill>
              </a:rPr>
              <a:t>a partir de 1 jogador.</a:t>
            </a:r>
            <a:endParaRPr sz="18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81818"/>
                </a:solidFill>
              </a:rPr>
              <a:t>COMO JOGAR: </a:t>
            </a:r>
            <a:r>
              <a:rPr lang="pt-BR" sz="1800">
                <a:solidFill>
                  <a:srgbClr val="181818"/>
                </a:solidFill>
              </a:rPr>
              <a:t>basta seguir as cores das fichas e colocar os rolinhos correspondentes. Este é um jogo de raciocínio, estratégia e destreza!</a:t>
            </a:r>
            <a:endParaRPr sz="1800">
              <a:solidFill>
                <a:srgbClr val="181818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/>
          <p:nvPr/>
        </p:nvSpPr>
        <p:spPr>
          <a:xfrm>
            <a:off x="2568131" y="368825"/>
            <a:ext cx="922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800" b="1">
                <a:solidFill>
                  <a:srgbClr val="000000"/>
                </a:solidFill>
              </a:rPr>
              <a:t>SACOLA MÁGICA</a:t>
            </a:r>
            <a:r>
              <a:rPr lang="pt-BR" sz="18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8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2" name="Google Shape;92;p9"/>
          <p:cNvSpPr txBox="1"/>
          <p:nvPr/>
        </p:nvSpPr>
        <p:spPr>
          <a:xfrm>
            <a:off x="1262769" y="6226189"/>
            <a:ext cx="8791200" cy="369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“TODAS AS PROPOSTAS DEVEM SER ACOMPANHADAS POR UM ADULTO.”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400" y="1013725"/>
            <a:ext cx="4672700" cy="44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9"/>
          <p:cNvSpPr txBox="1"/>
          <p:nvPr/>
        </p:nvSpPr>
        <p:spPr>
          <a:xfrm>
            <a:off x="5916350" y="968850"/>
            <a:ext cx="5969700" cy="4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0000"/>
                </a:solidFill>
              </a:rPr>
              <a:t>OBJETIVOS:</a:t>
            </a:r>
            <a:r>
              <a:rPr lang="pt-BR" sz="1600">
                <a:solidFill>
                  <a:srgbClr val="000000"/>
                </a:solidFill>
              </a:rPr>
              <a:t> Favorecer a interação e desenvolver o conceito de quantidade. </a:t>
            </a:r>
            <a:endParaRPr sz="16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0000"/>
                </a:solidFill>
              </a:rPr>
              <a:t>MATERIAL:</a:t>
            </a:r>
            <a:r>
              <a:rPr lang="pt-BR" sz="1600">
                <a:solidFill>
                  <a:srgbClr val="000000"/>
                </a:solidFill>
              </a:rPr>
              <a:t> uma sacola, um dado, materiais variados (em quantidade). </a:t>
            </a:r>
            <a:endParaRPr sz="16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0000"/>
                </a:solidFill>
              </a:rPr>
              <a:t>COMO JOGAR:</a:t>
            </a:r>
            <a:r>
              <a:rPr lang="pt-BR" sz="1600">
                <a:solidFill>
                  <a:srgbClr val="000000"/>
                </a:solidFill>
              </a:rPr>
              <a:t> uma criança joga o dado, fala o número e retira da sacola a quantidade de objetos correspondente à indicação do dado. Passa a vez a outro jogador, até que todos os objetos sejam retirados da sacola. Podemos comparar as quantidades no final (mais/menos, muitos/poucos). Desta forma, a criança pode diferenciar a quantidade através dos objetos.</a:t>
            </a:r>
            <a:endParaRPr sz="16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e5a5563a73_0_28"/>
          <p:cNvSpPr txBox="1"/>
          <p:nvPr/>
        </p:nvSpPr>
        <p:spPr>
          <a:xfrm>
            <a:off x="1262769" y="6226189"/>
            <a:ext cx="8791200" cy="369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“TODAS AS PROPOSTAS DEVEM SER ACOMPANHADAS POR UM ADULTO.”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1e5a5563a73_0_28"/>
          <p:cNvSpPr txBox="1"/>
          <p:nvPr/>
        </p:nvSpPr>
        <p:spPr>
          <a:xfrm rot="1325" flipH="1">
            <a:off x="426350" y="635111"/>
            <a:ext cx="389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</a:rPr>
              <a:t>JOGO DAS TAMPINHAS</a:t>
            </a:r>
            <a:endParaRPr sz="1800" b="1">
              <a:solidFill>
                <a:srgbClr val="000000"/>
              </a:solidFill>
            </a:endParaRPr>
          </a:p>
        </p:txBody>
      </p:sp>
      <p:sp>
        <p:nvSpPr>
          <p:cNvPr id="101" name="Google Shape;101;g1e5a5563a73_0_28"/>
          <p:cNvSpPr txBox="1"/>
          <p:nvPr/>
        </p:nvSpPr>
        <p:spPr>
          <a:xfrm>
            <a:off x="4974725" y="507725"/>
            <a:ext cx="6378300" cy="52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181818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OBJETIVOS: </a:t>
            </a:r>
            <a:r>
              <a:rPr lang="pt-BR" sz="1600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Desenvolver a contagem termo a termo e estabelecer relações entre as quantidades.</a:t>
            </a:r>
            <a:endParaRPr sz="1600">
              <a:solidFill>
                <a:srgbClr val="181818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181818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MATERIAIS:</a:t>
            </a:r>
            <a:r>
              <a:rPr lang="pt-BR" sz="1600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 1 pote / prato,  4 pratinhos, 50 tampinhas e um dado.</a:t>
            </a:r>
            <a:endParaRPr sz="1600">
              <a:solidFill>
                <a:srgbClr val="181818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81818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NÚMERO DE JOGADORES:</a:t>
            </a:r>
            <a:r>
              <a:rPr lang="pt-BR" sz="1600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 De 2 a 4 jogadores</a:t>
            </a:r>
            <a:endParaRPr sz="1600">
              <a:solidFill>
                <a:srgbClr val="181818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600">
              <a:solidFill>
                <a:srgbClr val="181818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COMO JOGAR:</a:t>
            </a:r>
            <a:r>
              <a:rPr lang="pt-BR" sz="1600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 Colocar no centro da mesa o prato ou pote com as tampinhas e distribuir um pratinho para cada jogador.  Sortear o jogador que dará início à partida. </a:t>
            </a:r>
            <a:r>
              <a:rPr lang="pt-BR" sz="1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Cada jogador, na sua vez, lança o dado e pega a quantidade de tampinhas indicada por ele. O jogo acaba quando terminam as tampinhas. Ganha o jogador que tiver mais tampinhas no pratinho.</a:t>
            </a:r>
            <a:endParaRPr sz="16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2" name="Google Shape;102;g1e5a5563a73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775" y="1249950"/>
            <a:ext cx="4317350" cy="412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e5a5563a73_0_35"/>
          <p:cNvSpPr txBox="1"/>
          <p:nvPr/>
        </p:nvSpPr>
        <p:spPr>
          <a:xfrm>
            <a:off x="1262769" y="6226189"/>
            <a:ext cx="8791200" cy="369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“TODAS AS PROPOSTAS DEVEM SER ACOMPANHADAS POR UM ADULTO.”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1e5a5563a73_0_35"/>
          <p:cNvSpPr txBox="1"/>
          <p:nvPr/>
        </p:nvSpPr>
        <p:spPr>
          <a:xfrm>
            <a:off x="2200274" y="447145"/>
            <a:ext cx="73437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48260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8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JOGOS DOS COPOS</a:t>
            </a:r>
            <a:endParaRPr sz="18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g1e5a5563a73_0_35"/>
          <p:cNvSpPr txBox="1"/>
          <p:nvPr/>
        </p:nvSpPr>
        <p:spPr>
          <a:xfrm>
            <a:off x="1262769" y="6226189"/>
            <a:ext cx="8791200" cy="369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“TODAS AS PROPOSTAS DEVEM SER ACOMPANHADAS POR UM ADULTO.”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g1e5a5563a73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400" y="994950"/>
            <a:ext cx="4520399" cy="447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1e5a5563a73_0_35"/>
          <p:cNvSpPr txBox="1"/>
          <p:nvPr/>
        </p:nvSpPr>
        <p:spPr>
          <a:xfrm>
            <a:off x="5863050" y="994950"/>
            <a:ext cx="55077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81818"/>
                </a:solidFill>
                <a:latin typeface="Tahoma"/>
                <a:ea typeface="Tahoma"/>
                <a:cs typeface="Tahoma"/>
                <a:sym typeface="Tahoma"/>
              </a:rPr>
              <a:t>OBJETIVOS: </a:t>
            </a:r>
            <a:r>
              <a:rPr lang="pt-BR"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Explorar procedimentos de contagem.</a:t>
            </a: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NÚMERO DE JOGADORES:</a:t>
            </a:r>
            <a:r>
              <a:rPr lang="pt-BR"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Crianças em duplas </a:t>
            </a: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MATERIAIS:</a:t>
            </a:r>
            <a:r>
              <a:rPr lang="pt-BR"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Papel Cartão ou Cartolina</a:t>
            </a: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Copos Plásticos</a:t>
            </a: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Canetão </a:t>
            </a: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COMO JOGAR: </a:t>
            </a:r>
            <a:r>
              <a:rPr lang="pt-BR"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As crianças deverão verificar se a quantidade em cima do copo corresponde aos desenhos. Assim, quem completar primeiro na ordem dos números será o vencedor.</a:t>
            </a: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 2023 - model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1075</Words>
  <Application>Microsoft Office PowerPoint</Application>
  <PresentationFormat>Widescreen</PresentationFormat>
  <Paragraphs>98</Paragraphs>
  <Slides>11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2" baseType="lpstr">
      <vt:lpstr>Template 2023 - modelo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Arte</dc:creator>
  <cp:lastModifiedBy>Célia Gomez Sardinha da Silva</cp:lastModifiedBy>
  <cp:revision>2</cp:revision>
  <dcterms:created xsi:type="dcterms:W3CDTF">2023-02-10T18:46:09Z</dcterms:created>
  <dcterms:modified xsi:type="dcterms:W3CDTF">2023-08-18T15:17:07Z</dcterms:modified>
</cp:coreProperties>
</file>