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265" r:id="rId4"/>
    <p:sldId id="257" r:id="rId5"/>
    <p:sldId id="266" r:id="rId6"/>
    <p:sldId id="276" r:id="rId7"/>
    <p:sldId id="279" r:id="rId8"/>
    <p:sldId id="283" r:id="rId9"/>
    <p:sldId id="284" r:id="rId10"/>
    <p:sldId id="285" r:id="rId11"/>
    <p:sldId id="286" r:id="rId12"/>
    <p:sldId id="310" r:id="rId13"/>
    <p:sldId id="311" r:id="rId14"/>
    <p:sldId id="307" r:id="rId15"/>
    <p:sldId id="308" r:id="rId16"/>
    <p:sldId id="309" r:id="rId17"/>
    <p:sldId id="312" r:id="rId18"/>
    <p:sldId id="313" r:id="rId19"/>
    <p:sldId id="321" r:id="rId20"/>
    <p:sldId id="322" r:id="rId21"/>
    <p:sldId id="323" r:id="rId22"/>
    <p:sldId id="324" r:id="rId23"/>
    <p:sldId id="294" r:id="rId24"/>
    <p:sldId id="295" r:id="rId25"/>
    <p:sldId id="296" r:id="rId26"/>
    <p:sldId id="297" r:id="rId27"/>
    <p:sldId id="298" r:id="rId28"/>
    <p:sldId id="299" r:id="rId29"/>
    <p:sldId id="300" r:id="rId30"/>
    <p:sldId id="301" r:id="rId31"/>
    <p:sldId id="302" r:id="rId32"/>
    <p:sldId id="303" r:id="rId33"/>
    <p:sldId id="338"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83" autoAdjust="0"/>
    <p:restoredTop sz="94660"/>
  </p:normalViewPr>
  <p:slideViewPr>
    <p:cSldViewPr snapToGrid="0">
      <p:cViewPr varScale="1">
        <p:scale>
          <a:sx n="67" d="100"/>
          <a:sy n="67" d="100"/>
        </p:scale>
        <p:origin x="2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BFE0B-33C3-45FC-AB20-A5B80C679386}" type="datetimeFigureOut">
              <a:rPr lang="pt-BR" smtClean="0"/>
              <a:t>27/04/2023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C383A-6AA4-4D7E-9629-113A5317EFC8}" type="slidenum">
              <a:rPr lang="pt-BR" smtClean="0"/>
              <a:t>‹nº›</a:t>
            </a:fld>
            <a:endParaRPr lang="pt-BR"/>
          </a:p>
        </p:txBody>
      </p:sp>
    </p:spTree>
    <p:extLst>
      <p:ext uri="{BB962C8B-B14F-4D97-AF65-F5344CB8AC3E}">
        <p14:creationId xmlns:p14="http://schemas.microsoft.com/office/powerpoint/2010/main" val="242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4FC383A-6AA4-4D7E-9629-113A5317EFC8}" type="slidenum">
              <a:rPr lang="pt-BR" smtClean="0"/>
              <a:t>3</a:t>
            </a:fld>
            <a:endParaRPr lang="pt-BR"/>
          </a:p>
        </p:txBody>
      </p:sp>
    </p:spTree>
    <p:extLst>
      <p:ext uri="{BB962C8B-B14F-4D97-AF65-F5344CB8AC3E}">
        <p14:creationId xmlns:p14="http://schemas.microsoft.com/office/powerpoint/2010/main" val="252385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4FC383A-6AA4-4D7E-9629-113A5317EFC8}" type="slidenum">
              <a:rPr lang="pt-BR" smtClean="0"/>
              <a:t>4</a:t>
            </a:fld>
            <a:endParaRPr lang="pt-BR"/>
          </a:p>
        </p:txBody>
      </p:sp>
    </p:spTree>
    <p:extLst>
      <p:ext uri="{BB962C8B-B14F-4D97-AF65-F5344CB8AC3E}">
        <p14:creationId xmlns:p14="http://schemas.microsoft.com/office/powerpoint/2010/main" val="197942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4FC383A-6AA4-4D7E-9629-113A5317EFC8}" type="slidenum">
              <a:rPr lang="pt-BR" smtClean="0"/>
              <a:t>6</a:t>
            </a:fld>
            <a:endParaRPr lang="pt-BR"/>
          </a:p>
        </p:txBody>
      </p:sp>
    </p:spTree>
    <p:extLst>
      <p:ext uri="{BB962C8B-B14F-4D97-AF65-F5344CB8AC3E}">
        <p14:creationId xmlns:p14="http://schemas.microsoft.com/office/powerpoint/2010/main" val="411974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36DCA006-35A1-7A65-9413-BDFC6541A1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854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6C96522-93F0-1AA9-B0FE-F978B92399A8}"/>
              </a:ext>
            </a:extLst>
          </p:cNvPr>
          <p:cNvSpPr>
            <a:spLocks noGrp="1"/>
          </p:cNvSpPr>
          <p:nvPr>
            <p:ph type="dt" sz="half" idx="10"/>
          </p:nvPr>
        </p:nvSpPr>
        <p:spPr/>
        <p:txBody>
          <a:bodyPr/>
          <a:lstStyle/>
          <a:p>
            <a:fld id="{172AC626-5386-4C85-AF29-CEAD66024F9A}" type="datetimeFigureOut">
              <a:rPr lang="pt-BR" smtClean="0"/>
              <a:t>27/04/2023</a:t>
            </a:fld>
            <a:endParaRPr lang="pt-BR"/>
          </a:p>
        </p:txBody>
      </p:sp>
      <p:sp>
        <p:nvSpPr>
          <p:cNvPr id="3" name="Espaço Reservado para Rodapé 2">
            <a:extLst>
              <a:ext uri="{FF2B5EF4-FFF2-40B4-BE49-F238E27FC236}">
                <a16:creationId xmlns:a16="http://schemas.microsoft.com/office/drawing/2014/main" id="{6BBB978D-FA81-CD95-B8C1-D71EF47494C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2FEAB8A-D25C-53DE-5DE8-84B3D789711E}"/>
              </a:ext>
            </a:extLst>
          </p:cNvPr>
          <p:cNvSpPr>
            <a:spLocks noGrp="1"/>
          </p:cNvSpPr>
          <p:nvPr>
            <p:ph type="sldNum" sz="quarter" idx="12"/>
          </p:nvPr>
        </p:nvSpPr>
        <p:spPr/>
        <p:txBody>
          <a:bodyPr/>
          <a:lstStyle/>
          <a:p>
            <a:fld id="{97A6EE66-3386-4BB6-86FC-F2775046F0CC}" type="slidenum">
              <a:rPr lang="pt-BR" smtClean="0"/>
              <a:t>‹nº›</a:t>
            </a:fld>
            <a:endParaRPr lang="pt-BR"/>
          </a:p>
        </p:txBody>
      </p:sp>
    </p:spTree>
    <p:extLst>
      <p:ext uri="{BB962C8B-B14F-4D97-AF65-F5344CB8AC3E}">
        <p14:creationId xmlns:p14="http://schemas.microsoft.com/office/powerpoint/2010/main" val="823209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D3E264E6-BE45-BC89-EFD9-C41A3464F7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30525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pinacoteca.org.br/programacao/exposicoes/osgemeos-segredos/" TargetMode="External"/><Relationship Id="rId7" Type="http://schemas.openxmlformats.org/officeDocument/2006/relationships/hyperlink" Target="https://catracalivre.com.br/vila-mundo/100-ingressos-gratis-marcio-ballas-ensina-como-ser-criativo/" TargetMode="External"/><Relationship Id="rId2" Type="http://schemas.openxmlformats.org/officeDocument/2006/relationships/hyperlink" Target="https://drive.google.com/file/d/1dNb_ySo_mgojBYpYSY4y_IFRerdghvNG/view" TargetMode="External"/><Relationship Id="rId1" Type="http://schemas.openxmlformats.org/officeDocument/2006/relationships/slideLayout" Target="../slideLayouts/slideLayout2.xml"/><Relationship Id="rId6" Type="http://schemas.openxmlformats.org/officeDocument/2006/relationships/hyperlink" Target="https://www.teses.usp.br/teses/disponiveis/8/8157/tde-28022023-185919/publico/2022_HadijiYukariNagao_VCorr.pdf" TargetMode="External"/><Relationship Id="rId5" Type="http://schemas.openxmlformats.org/officeDocument/2006/relationships/hyperlink" Target="https://br.pinterest.com/pin/639933428273925546/" TargetMode="External"/><Relationship Id="rId4" Type="http://schemas.openxmlformats.org/officeDocument/2006/relationships/hyperlink" Target="https://www.youtube.com/watch?v=8TQN02-d78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8TQN02-d78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1DFD124-E0C8-D05E-C431-D73D2D4B3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497" y="5229136"/>
            <a:ext cx="17526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AD2CC1E7-A17E-88C5-D957-632628C89B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6" b="28529"/>
          <a:stretch/>
        </p:blipFill>
        <p:spPr bwMode="auto">
          <a:xfrm>
            <a:off x="1301352" y="903632"/>
            <a:ext cx="8741570" cy="275603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2488FF0C-AFF0-81E9-5337-DB1925D08A26}"/>
              </a:ext>
            </a:extLst>
          </p:cNvPr>
          <p:cNvSpPr txBox="1"/>
          <p:nvPr/>
        </p:nvSpPr>
        <p:spPr>
          <a:xfrm>
            <a:off x="3037287" y="5272682"/>
            <a:ext cx="6093618" cy="646331"/>
          </a:xfrm>
          <a:prstGeom prst="rect">
            <a:avLst/>
          </a:prstGeom>
          <a:noFill/>
        </p:spPr>
        <p:txBody>
          <a:bodyPr wrap="square">
            <a:spAutoFit/>
          </a:bodyPr>
          <a:lstStyle/>
          <a:p>
            <a:pPr algn="ctr"/>
            <a:r>
              <a:rPr lang="pt-BR" sz="1800" b="1" i="0" u="none" strike="noStrike" dirty="0">
                <a:solidFill>
                  <a:srgbClr val="000000"/>
                </a:solidFill>
                <a:effectLst/>
                <a:latin typeface="Calibri" panose="020F0502020204030204" pitchFamily="34" charset="0"/>
              </a:rPr>
              <a:t>Supervisor Pedagógico de Arte - </a:t>
            </a:r>
            <a:r>
              <a:rPr lang="pt-BR" b="1" dirty="0">
                <a:solidFill>
                  <a:srgbClr val="000000"/>
                </a:solidFill>
                <a:latin typeface="Calibri" panose="020F0502020204030204" pitchFamily="34" charset="0"/>
              </a:rPr>
              <a:t>B</a:t>
            </a:r>
            <a:r>
              <a:rPr lang="pt-BR" sz="1800" b="1" i="0" u="none" strike="noStrike" dirty="0">
                <a:solidFill>
                  <a:srgbClr val="000000"/>
                </a:solidFill>
                <a:effectLst/>
                <a:latin typeface="Calibri" panose="020F0502020204030204" pitchFamily="34" charset="0"/>
              </a:rPr>
              <a:t>eto Fonseca</a:t>
            </a:r>
            <a:endParaRPr lang="pt-BR" b="0" dirty="0">
              <a:effectLst/>
            </a:endParaRPr>
          </a:p>
          <a:p>
            <a:pPr algn="ctr"/>
            <a:r>
              <a:rPr lang="pt-BR" sz="1800" b="1" i="0" u="none" strike="noStrike" dirty="0">
                <a:solidFill>
                  <a:srgbClr val="000000"/>
                </a:solidFill>
                <a:effectLst/>
                <a:latin typeface="Calibri" panose="020F0502020204030204" pitchFamily="34" charset="0"/>
              </a:rPr>
              <a:t>  Formadores de Arte - Clóvis - Mariana - Maria Esperança</a:t>
            </a:r>
            <a:endParaRPr lang="pt-BR" b="0" dirty="0">
              <a:effectLst/>
            </a:endParaRPr>
          </a:p>
        </p:txBody>
      </p:sp>
      <p:sp>
        <p:nvSpPr>
          <p:cNvPr id="8" name="CaixaDeTexto 7">
            <a:extLst>
              <a:ext uri="{FF2B5EF4-FFF2-40B4-BE49-F238E27FC236}">
                <a16:creationId xmlns:a16="http://schemas.microsoft.com/office/drawing/2014/main" id="{5B745589-C71C-9847-7551-970BE15D33FA}"/>
              </a:ext>
            </a:extLst>
          </p:cNvPr>
          <p:cNvSpPr txBox="1"/>
          <p:nvPr/>
        </p:nvSpPr>
        <p:spPr>
          <a:xfrm>
            <a:off x="2918222" y="4281508"/>
            <a:ext cx="6093618" cy="523220"/>
          </a:xfrm>
          <a:prstGeom prst="rect">
            <a:avLst/>
          </a:prstGeom>
          <a:noFill/>
        </p:spPr>
        <p:txBody>
          <a:bodyPr wrap="square">
            <a:spAutoFit/>
          </a:bodyPr>
          <a:lstStyle/>
          <a:p>
            <a:pPr algn="ctr"/>
            <a:r>
              <a:rPr lang="pt-BR" sz="2800" b="1" dirty="0"/>
              <a:t>EJA</a:t>
            </a:r>
          </a:p>
        </p:txBody>
      </p:sp>
      <p:pic>
        <p:nvPicPr>
          <p:cNvPr id="2" name="Imagem 1">
            <a:extLst>
              <a:ext uri="{FF2B5EF4-FFF2-40B4-BE49-F238E27FC236}">
                <a16:creationId xmlns:a16="http://schemas.microsoft.com/office/drawing/2014/main" id="{76FD2B0D-695C-DB33-6E16-1D1DDE877FCE}"/>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70933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DB89C0E-CFEB-625B-6DEF-600921DD468C}"/>
              </a:ext>
            </a:extLst>
          </p:cNvPr>
          <p:cNvSpPr txBox="1"/>
          <p:nvPr/>
        </p:nvSpPr>
        <p:spPr>
          <a:xfrm>
            <a:off x="1075134" y="666248"/>
            <a:ext cx="10426303" cy="5312352"/>
          </a:xfrm>
          <a:prstGeom prst="rect">
            <a:avLst/>
          </a:prstGeom>
          <a:noFill/>
        </p:spPr>
        <p:txBody>
          <a:bodyPr wrap="square">
            <a:spAutoFit/>
          </a:bodyPr>
          <a:lstStyle/>
          <a:p>
            <a:r>
              <a:rPr lang="pt-BR" b="1" dirty="0"/>
              <a:t>LENDO ARTE</a:t>
            </a:r>
          </a:p>
          <a:p>
            <a:pPr>
              <a:lnSpc>
                <a:spcPct val="150000"/>
              </a:lnSpc>
            </a:pPr>
            <a:r>
              <a:rPr lang="pt-BR" dirty="0"/>
              <a:t>MARCOS BALLAS É ATOR, DIRETO, PALHAÇO E DRAMATURGO. VIVEU POR 3 ANOS EM PARIS ONDE ESTUDOU NA “ÉCOLE INTERNATIONALE DE THÉÂTRE JACQUES LECOQ”. APRESENTOU-SE COM OS “PALHAÇOS SEM FRONTEIRAS” FRANCESES NUMA EXPEDIÇÃO PARA MADAGASCAR (ÁFRICA) E OUTRA EM CAMPOS DE REFUGIADOS DURANTE A GUERRA DO KOSOVO. FORMOU-SE NO “L’INSTITUT DU CLOWN RELATIONNEL” NA BÉLGICA COM CHRISTIAN MOFFARTS.</a:t>
            </a:r>
          </a:p>
          <a:p>
            <a:pPr>
              <a:lnSpc>
                <a:spcPct val="150000"/>
              </a:lnSpc>
            </a:pPr>
            <a:r>
              <a:rPr lang="pt-BR" b="1" dirty="0"/>
              <a:t>APRENDENDO ARTE</a:t>
            </a:r>
          </a:p>
          <a:p>
            <a:pPr>
              <a:lnSpc>
                <a:spcPct val="150000"/>
              </a:lnSpc>
            </a:pPr>
            <a:r>
              <a:rPr lang="pt-BR" dirty="0"/>
              <a:t>NO TEATRO, ATORES E ATRIZES TÊM NO CORPO SUA PRINCIPAL FONTE DE POESIA E MUITOS SE</a:t>
            </a:r>
          </a:p>
          <a:p>
            <a:pPr>
              <a:lnSpc>
                <a:spcPct val="150000"/>
              </a:lnSpc>
            </a:pPr>
            <a:r>
              <a:rPr lang="pt-BR" dirty="0"/>
              <a:t>DEDICAM A INVESTIGAR AS POSSIBILIDADES DO CORPO COMO BASE PARA A CRIAÇÃO POÉTICA E ARTÍSTICA,</a:t>
            </a:r>
          </a:p>
          <a:p>
            <a:pPr>
              <a:lnSpc>
                <a:spcPct val="150000"/>
              </a:lnSpc>
            </a:pPr>
            <a:r>
              <a:rPr lang="pt-BR" dirty="0"/>
              <a:t>SENDO A MÍMICA UM DOS PRINCIPAIS CAMPOS DE PESQUISA E CRIAÇÃO NESSA RELAÇÃO ENTRE TEATRO E</a:t>
            </a:r>
          </a:p>
          <a:p>
            <a:pPr>
              <a:lnSpc>
                <a:spcPct val="150000"/>
              </a:lnSpc>
            </a:pPr>
            <a:r>
              <a:rPr lang="pt-BR" dirty="0"/>
              <a:t>CORPO. A MÍMICA COSTUMA SER ASSOCIADA A ESSA FUNÇÃO ESPECÍFICA DE ATUAÇÃO, EM QUE O MÍMICO,</a:t>
            </a:r>
          </a:p>
          <a:p>
            <a:pPr>
              <a:lnSpc>
                <a:spcPct val="150000"/>
              </a:lnSpc>
            </a:pPr>
            <a:r>
              <a:rPr lang="pt-BR" dirty="0"/>
              <a:t>COM O ROSTO TODO PINTADO DE BRANCO, MOSTRA UMA CENA, OU HISTÓRIA, USANDO APENAS A</a:t>
            </a:r>
          </a:p>
          <a:p>
            <a:pPr>
              <a:lnSpc>
                <a:spcPct val="150000"/>
              </a:lnSpc>
            </a:pPr>
            <a:r>
              <a:rPr lang="pt-BR" dirty="0"/>
              <a:t>LINGUAGEM CORPORAL.</a:t>
            </a:r>
          </a:p>
        </p:txBody>
      </p:sp>
      <p:pic>
        <p:nvPicPr>
          <p:cNvPr id="2" name="Imagem 1">
            <a:extLst>
              <a:ext uri="{FF2B5EF4-FFF2-40B4-BE49-F238E27FC236}">
                <a16:creationId xmlns:a16="http://schemas.microsoft.com/office/drawing/2014/main" id="{7B4D29B0-4258-D853-F3C1-4593777A43B3}"/>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15020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AAF9C2C-A68B-DA62-AEFD-A87380D22236}"/>
              </a:ext>
            </a:extLst>
          </p:cNvPr>
          <p:cNvSpPr txBox="1"/>
          <p:nvPr/>
        </p:nvSpPr>
        <p:spPr>
          <a:xfrm>
            <a:off x="1503760" y="1357224"/>
            <a:ext cx="6093618" cy="923330"/>
          </a:xfrm>
          <a:prstGeom prst="rect">
            <a:avLst/>
          </a:prstGeom>
          <a:noFill/>
        </p:spPr>
        <p:txBody>
          <a:bodyPr wrap="square">
            <a:spAutoFit/>
          </a:bodyPr>
          <a:lstStyle/>
          <a:p>
            <a:r>
              <a:rPr lang="pt-BR" dirty="0"/>
              <a:t>PARA ACESSAR, BASTA FAZER A LEITURA DO QR CODE AO LADO COM A CÂMERA DO SEU CELULAR. É NECESSÁRIO TER ACESSO À INTERNET.</a:t>
            </a:r>
          </a:p>
        </p:txBody>
      </p:sp>
      <p:pic>
        <p:nvPicPr>
          <p:cNvPr id="4" name="Imagem 3">
            <a:extLst>
              <a:ext uri="{FF2B5EF4-FFF2-40B4-BE49-F238E27FC236}">
                <a16:creationId xmlns:a16="http://schemas.microsoft.com/office/drawing/2014/main" id="{7AED07FF-232F-13D5-A605-F176960D0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327" y="2300046"/>
            <a:ext cx="3442681" cy="3442681"/>
          </a:xfrm>
          <a:prstGeom prst="rect">
            <a:avLst/>
          </a:prstGeom>
        </p:spPr>
      </p:pic>
      <p:pic>
        <p:nvPicPr>
          <p:cNvPr id="7" name="Imagem 6">
            <a:extLst>
              <a:ext uri="{FF2B5EF4-FFF2-40B4-BE49-F238E27FC236}">
                <a16:creationId xmlns:a16="http://schemas.microsoft.com/office/drawing/2014/main" id="{1FE07A01-601C-DAE8-D99E-F58113F08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795" y="2300046"/>
            <a:ext cx="3442682" cy="3442682"/>
          </a:xfrm>
          <a:prstGeom prst="rect">
            <a:avLst/>
          </a:prstGeom>
        </p:spPr>
      </p:pic>
      <p:pic>
        <p:nvPicPr>
          <p:cNvPr id="2" name="Imagem 1">
            <a:extLst>
              <a:ext uri="{FF2B5EF4-FFF2-40B4-BE49-F238E27FC236}">
                <a16:creationId xmlns:a16="http://schemas.microsoft.com/office/drawing/2014/main" id="{29EB3584-2619-8B72-36B3-F15D9F8AF72D}"/>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19182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3820E05-7D08-C7AA-174B-A45FE5096FE4}"/>
              </a:ext>
            </a:extLst>
          </p:cNvPr>
          <p:cNvSpPr txBox="1"/>
          <p:nvPr/>
        </p:nvSpPr>
        <p:spPr>
          <a:xfrm>
            <a:off x="1526529" y="2742225"/>
            <a:ext cx="9182696" cy="2957861"/>
          </a:xfrm>
          <a:prstGeom prst="rect">
            <a:avLst/>
          </a:prstGeom>
          <a:noFill/>
        </p:spPr>
        <p:txBody>
          <a:bodyPr wrap="square">
            <a:spAutoFit/>
          </a:bodyPr>
          <a:lstStyle/>
          <a:p>
            <a:pPr algn="just">
              <a:lnSpc>
                <a:spcPct val="150000"/>
              </a:lnSpc>
            </a:pPr>
            <a:r>
              <a:rPr lang="pt-BR" dirty="0"/>
              <a:t>A ARTE É UMA ÁREA DE LINGUAGEM MUITO IMPORTANTE PARA O DESENVOLVIMENTO DA LEITURA DE MUNDO E, NO CONTEXTO ATUAL, UMA PESSOA LETRADA É AQUELA QUE “CONSEGUE LER PARA ALÉM DA LETRA”(GISELE BARACHATTI), OU SEJA, CONSEGUE “LER” UMA IMAGEM; UM TEXTO TEATRAL COM AS NARRATIVAS GESTUAIS; LER OS MOVIMENTOS DANÇADOS; LER AS SONORIDADES DAS DIFERENTES MÚSICAS. VOCÊ JÁ HAVIA PENSADO NISSO? POIS É! ENTÃO, SOMENTE DEPOIS DE VIVER ESSAS EXPERIÊNCIAS, PODEMOS DIZER QUE ESTAMOS A CAMINHO DO LETRAMENTO.</a:t>
            </a:r>
          </a:p>
        </p:txBody>
      </p:sp>
      <p:sp>
        <p:nvSpPr>
          <p:cNvPr id="5" name="CaixaDeTexto 4">
            <a:extLst>
              <a:ext uri="{FF2B5EF4-FFF2-40B4-BE49-F238E27FC236}">
                <a16:creationId xmlns:a16="http://schemas.microsoft.com/office/drawing/2014/main" id="{5737EF82-7871-F070-772E-6E43C88CFC80}"/>
              </a:ext>
            </a:extLst>
          </p:cNvPr>
          <p:cNvSpPr txBox="1"/>
          <p:nvPr/>
        </p:nvSpPr>
        <p:spPr>
          <a:xfrm>
            <a:off x="3248918" y="695623"/>
            <a:ext cx="5737919" cy="1477328"/>
          </a:xfrm>
          <a:prstGeom prst="rect">
            <a:avLst/>
          </a:prstGeom>
          <a:noFill/>
        </p:spPr>
        <p:txBody>
          <a:bodyPr wrap="square">
            <a:spAutoFit/>
          </a:bodyPr>
          <a:lstStyle/>
          <a:p>
            <a:pPr algn="ctr"/>
            <a:r>
              <a:rPr lang="pt-BR" b="1" dirty="0"/>
              <a:t>4 - CONHECIMENTO E DIVERSÃO</a:t>
            </a:r>
          </a:p>
          <a:p>
            <a:pPr algn="ctr"/>
            <a:endParaRPr lang="pt-BR" b="1" dirty="0"/>
          </a:p>
          <a:p>
            <a:pPr algn="ctr"/>
            <a:r>
              <a:rPr lang="pt-BR" b="1" dirty="0"/>
              <a:t>ATIVIDADES – MÚSICA</a:t>
            </a:r>
          </a:p>
          <a:p>
            <a:endParaRPr lang="pt-BR" dirty="0"/>
          </a:p>
          <a:p>
            <a:r>
              <a:rPr lang="pt-BR" dirty="0"/>
              <a:t>INSTRUMENTOS CONVENCIONAIS E NÃO CONVENCIONAIS</a:t>
            </a:r>
          </a:p>
        </p:txBody>
      </p:sp>
      <p:pic>
        <p:nvPicPr>
          <p:cNvPr id="2" name="Imagem 1">
            <a:extLst>
              <a:ext uri="{FF2B5EF4-FFF2-40B4-BE49-F238E27FC236}">
                <a16:creationId xmlns:a16="http://schemas.microsoft.com/office/drawing/2014/main" id="{68DA4E49-143E-C8DC-ED13-7AD097E0BBA0}"/>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8663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BBF75FB-C4A3-5FDE-9ADC-DB2B5A2E414C}"/>
              </a:ext>
            </a:extLst>
          </p:cNvPr>
          <p:cNvSpPr txBox="1"/>
          <p:nvPr/>
        </p:nvSpPr>
        <p:spPr>
          <a:xfrm>
            <a:off x="1237059" y="662673"/>
            <a:ext cx="10954941" cy="369332"/>
          </a:xfrm>
          <a:prstGeom prst="rect">
            <a:avLst/>
          </a:prstGeom>
          <a:noFill/>
        </p:spPr>
        <p:txBody>
          <a:bodyPr wrap="square">
            <a:spAutoFit/>
          </a:bodyPr>
          <a:lstStyle/>
          <a:p>
            <a:pPr algn="ctr"/>
            <a:r>
              <a:rPr lang="pt-BR" b="1" dirty="0"/>
              <a:t>4 - MUSICAIS MINIMALISTAS</a:t>
            </a:r>
          </a:p>
        </p:txBody>
      </p:sp>
      <p:pic>
        <p:nvPicPr>
          <p:cNvPr id="5" name="Imagem 4">
            <a:extLst>
              <a:ext uri="{FF2B5EF4-FFF2-40B4-BE49-F238E27FC236}">
                <a16:creationId xmlns:a16="http://schemas.microsoft.com/office/drawing/2014/main" id="{EB12FC60-56BE-D41F-641F-ABA20D107584}"/>
              </a:ext>
            </a:extLst>
          </p:cNvPr>
          <p:cNvPicPr>
            <a:picLocks noChangeAspect="1"/>
          </p:cNvPicPr>
          <p:nvPr/>
        </p:nvPicPr>
        <p:blipFill rotWithShape="1">
          <a:blip r:embed="rId2"/>
          <a:srcRect l="27188" t="17484" r="27343" b="25613"/>
          <a:stretch/>
        </p:blipFill>
        <p:spPr>
          <a:xfrm>
            <a:off x="1237059" y="1379159"/>
            <a:ext cx="6679645" cy="4699854"/>
          </a:xfrm>
          <a:prstGeom prst="rect">
            <a:avLst/>
          </a:prstGeom>
        </p:spPr>
      </p:pic>
      <p:pic>
        <p:nvPicPr>
          <p:cNvPr id="4" name="Imagem 3">
            <a:extLst>
              <a:ext uri="{FF2B5EF4-FFF2-40B4-BE49-F238E27FC236}">
                <a16:creationId xmlns:a16="http://schemas.microsoft.com/office/drawing/2014/main" id="{3DFA7E55-2C9A-B020-0001-406C61116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533" y="2485065"/>
            <a:ext cx="2233613" cy="2233613"/>
          </a:xfrm>
          <a:prstGeom prst="rect">
            <a:avLst/>
          </a:prstGeom>
        </p:spPr>
      </p:pic>
      <p:pic>
        <p:nvPicPr>
          <p:cNvPr id="8194" name="Picture 2" descr="Ao vivo: Orquestra Opus celebra Arnaldo Antunes em belo show em Belo  Horizonte – SCREAM &amp; YELL">
            <a:extLst>
              <a:ext uri="{FF2B5EF4-FFF2-40B4-BE49-F238E27FC236}">
                <a16:creationId xmlns:a16="http://schemas.microsoft.com/office/drawing/2014/main" id="{9E97A08B-F6A7-6BB2-9361-C83D1D918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65" y="1379159"/>
            <a:ext cx="7577432" cy="444542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D0FB5FF3-85E4-3E4C-E41D-142FB27EF644}"/>
              </a:ext>
            </a:extLst>
          </p:cNvPr>
          <p:cNvPicPr>
            <a:picLocks noChangeAspect="1"/>
          </p:cNvPicPr>
          <p:nvPr/>
        </p:nvPicPr>
        <p:blipFill rotWithShape="1">
          <a:blip r:embed="rId5"/>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8797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5F6E2F1-8577-D421-ECB2-95800A7D0C42}"/>
              </a:ext>
            </a:extLst>
          </p:cNvPr>
          <p:cNvPicPr>
            <a:picLocks noChangeAspect="1"/>
          </p:cNvPicPr>
          <p:nvPr/>
        </p:nvPicPr>
        <p:blipFill rotWithShape="1">
          <a:blip r:embed="rId2"/>
          <a:srcRect l="27891" t="22904" r="28633" b="29990"/>
          <a:stretch/>
        </p:blipFill>
        <p:spPr>
          <a:xfrm>
            <a:off x="2043112" y="1059134"/>
            <a:ext cx="7780712" cy="4739732"/>
          </a:xfrm>
          <a:prstGeom prst="rect">
            <a:avLst/>
          </a:prstGeom>
        </p:spPr>
      </p:pic>
      <p:pic>
        <p:nvPicPr>
          <p:cNvPr id="3074" name="Picture 2" descr="Os desafios ao aprender a tocar piano. – Musical Easy Escola de Música">
            <a:extLst>
              <a:ext uri="{FF2B5EF4-FFF2-40B4-BE49-F238E27FC236}">
                <a16:creationId xmlns:a16="http://schemas.microsoft.com/office/drawing/2014/main" id="{29FCA296-7956-5342-3077-3BCF79A51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2" y="714375"/>
            <a:ext cx="8358188" cy="45393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9A25183E-A495-4BFD-110E-D1A5DA412487}"/>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34678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DFE811B-9337-8F30-194D-ADE4910CF964}"/>
              </a:ext>
            </a:extLst>
          </p:cNvPr>
          <p:cNvSpPr txBox="1"/>
          <p:nvPr/>
        </p:nvSpPr>
        <p:spPr>
          <a:xfrm>
            <a:off x="960835" y="1443841"/>
            <a:ext cx="11354990" cy="3970318"/>
          </a:xfrm>
          <a:prstGeom prst="rect">
            <a:avLst/>
          </a:prstGeom>
          <a:noFill/>
        </p:spPr>
        <p:txBody>
          <a:bodyPr wrap="square">
            <a:spAutoFit/>
          </a:bodyPr>
          <a:lstStyle/>
          <a:p>
            <a:r>
              <a:rPr lang="pt-BR" dirty="0"/>
              <a:t>CITE INSTRUMENTOS MUSICAIS QUE VOCÊ CONHECE.</a:t>
            </a:r>
          </a:p>
          <a:p>
            <a:endParaRPr lang="pt-BR" dirty="0"/>
          </a:p>
          <a:p>
            <a:r>
              <a:rPr lang="pt-BR" dirty="0"/>
              <a:t>_______________________________________________________________________________________</a:t>
            </a:r>
          </a:p>
          <a:p>
            <a:r>
              <a:rPr lang="pt-BR" dirty="0"/>
              <a:t>_______________________________________________________________________________________</a:t>
            </a:r>
          </a:p>
          <a:p>
            <a:r>
              <a:rPr lang="pt-BR" dirty="0"/>
              <a:t>_______________________________________________________________________________________</a:t>
            </a:r>
          </a:p>
          <a:p>
            <a:r>
              <a:rPr lang="pt-BR" dirty="0"/>
              <a:t>_______________________________________________________________________________________</a:t>
            </a:r>
          </a:p>
          <a:p>
            <a:endParaRPr lang="pt-BR" dirty="0"/>
          </a:p>
          <a:p>
            <a:r>
              <a:rPr lang="pt-BR" dirty="0"/>
              <a:t>VOLTE ÀS IMAGENS, OLHE COM ATENÇÃO E DESCREVA ALGUM INSTRUMENTO MUSICAL DIFERENTE,</a:t>
            </a:r>
          </a:p>
          <a:p>
            <a:r>
              <a:rPr lang="pt-BR" dirty="0"/>
              <a:t>NÃO CONVENCIONAL QUE VOCÊ ENCONTROU.</a:t>
            </a:r>
          </a:p>
          <a:p>
            <a:r>
              <a:rPr lang="pt-BR" dirty="0"/>
              <a:t>_______________________________________________________________________________________</a:t>
            </a:r>
          </a:p>
          <a:p>
            <a:r>
              <a:rPr lang="pt-BR" dirty="0"/>
              <a:t>_______________________________________________________________________________________</a:t>
            </a:r>
          </a:p>
          <a:p>
            <a:r>
              <a:rPr lang="pt-BR" dirty="0"/>
              <a:t>_______________________________________________________________________________________</a:t>
            </a:r>
          </a:p>
          <a:p>
            <a:r>
              <a:rPr lang="pt-BR" dirty="0"/>
              <a:t>_______________________________________________________________________________________</a:t>
            </a:r>
          </a:p>
          <a:p>
            <a:endParaRPr lang="pt-BR" dirty="0"/>
          </a:p>
        </p:txBody>
      </p:sp>
      <p:pic>
        <p:nvPicPr>
          <p:cNvPr id="2" name="Imagem 1">
            <a:extLst>
              <a:ext uri="{FF2B5EF4-FFF2-40B4-BE49-F238E27FC236}">
                <a16:creationId xmlns:a16="http://schemas.microsoft.com/office/drawing/2014/main" id="{D28AC474-075A-B894-F683-C19EB404715F}"/>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424376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DEFE4C5-9FA2-3CAE-589B-15E370857D53}"/>
              </a:ext>
            </a:extLst>
          </p:cNvPr>
          <p:cNvSpPr txBox="1"/>
          <p:nvPr/>
        </p:nvSpPr>
        <p:spPr>
          <a:xfrm>
            <a:off x="925711" y="709644"/>
            <a:ext cx="10340578" cy="4446730"/>
          </a:xfrm>
          <a:prstGeom prst="rect">
            <a:avLst/>
          </a:prstGeom>
          <a:noFill/>
        </p:spPr>
        <p:txBody>
          <a:bodyPr wrap="square">
            <a:spAutoFit/>
          </a:bodyPr>
          <a:lstStyle/>
          <a:p>
            <a:pPr>
              <a:lnSpc>
                <a:spcPct val="200000"/>
              </a:lnSpc>
            </a:pPr>
            <a:endParaRPr lang="pt-BR" dirty="0"/>
          </a:p>
          <a:p>
            <a:pPr algn="just">
              <a:lnSpc>
                <a:spcPct val="200000"/>
              </a:lnSpc>
            </a:pPr>
            <a:r>
              <a:rPr lang="pt-BR" dirty="0"/>
              <a:t>AS IMAGENS REPRESENTAM MÚSICOS EXECUTANDO OBRAS MUSICAIS DO COMPOSITOR PHILIP GLASS. NA FIGURA 1, O GRUPO UAKTI APRESENTA A OBRA “ÁGUAS DA AMAZÔNIA”, DE 1999, UTILIZANDO INSTRUMENTOS CONVENCIONAIS COMO FLAUTA TRANSVERSAL E TECLADO, E OUTROS NÃO CONVENCIONAIS CRIADOS PELO PRÓPRIO GRUPO, COM MATERIAIS COMO PVC, VIDRO, CABAÇAS E BORRACHA. A FIGURA 2 APRESENTA UMA COMPOSIÇÃO PARA PIANO INTITULADA “METAMORPHOSIS”, DE 1988. AS CRIAÇÕES DE PHILLIP GLASS SE CARACTERIZAM POR APRESENTAR REPETIÇÕES DE PEQUENOS TRECHOS MUSICAIS, QUE SE DESENVOLVEM COM PEQUENAS VARIAÇÕES EM UM ESPAÇO LONGO DE TEMPO.</a:t>
            </a:r>
          </a:p>
        </p:txBody>
      </p:sp>
      <p:pic>
        <p:nvPicPr>
          <p:cNvPr id="2" name="Imagem 1">
            <a:extLst>
              <a:ext uri="{FF2B5EF4-FFF2-40B4-BE49-F238E27FC236}">
                <a16:creationId xmlns:a16="http://schemas.microsoft.com/office/drawing/2014/main" id="{04A4E0F6-9927-EA69-865E-40F773252FC5}"/>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72951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9B56587-5F25-78DB-C47C-DBECBC3B0702}"/>
              </a:ext>
            </a:extLst>
          </p:cNvPr>
          <p:cNvSpPr txBox="1"/>
          <p:nvPr/>
        </p:nvSpPr>
        <p:spPr>
          <a:xfrm>
            <a:off x="1418035" y="634324"/>
            <a:ext cx="9145190" cy="5589351"/>
          </a:xfrm>
          <a:prstGeom prst="rect">
            <a:avLst/>
          </a:prstGeom>
          <a:noFill/>
        </p:spPr>
        <p:txBody>
          <a:bodyPr wrap="square">
            <a:spAutoFit/>
          </a:bodyPr>
          <a:lstStyle/>
          <a:p>
            <a:pPr algn="ctr"/>
            <a:r>
              <a:rPr lang="pt-BR" b="1" dirty="0"/>
              <a:t>APRENDENDO ARTE</a:t>
            </a:r>
          </a:p>
          <a:p>
            <a:endParaRPr lang="pt-BR" dirty="0"/>
          </a:p>
          <a:p>
            <a:pPr>
              <a:lnSpc>
                <a:spcPct val="150000"/>
              </a:lnSpc>
            </a:pPr>
            <a:r>
              <a:rPr lang="pt-BR" dirty="0"/>
              <a:t>PHILIPP GLASS, NASCIDO NOS ESTADOS UNIDOS, COMPÔS TRILHAS SONORAS PARA FILMES, ÓPERAS, SINFONIAS E CONCERTOS. SUA MÚSICA DIALOGA COM O MOVIMENTO MINIMALISTA, PRESENTE EM VÁRIOS MOMENTOS DO SÉCULO XX, EM DIVERSAS LINGUAGENS ARTÍSTICO CULTURAIS, O QUAL SE DEFINE PELO USO LIMITADO DE RECURSOS E DE ELEMENTOS (MELODIA, RITMO, HARMONIA, DENTRE OUTROS), APESAR DE O PRÓPRIO PHILIP GLASS CONTESTAR QUE SUAS COMPOSIÇÕES SEJAM PARTE DO MOVIMENTO MINIMALISTA.</a:t>
            </a:r>
          </a:p>
          <a:p>
            <a:pPr>
              <a:lnSpc>
                <a:spcPct val="150000"/>
              </a:lnSpc>
            </a:pPr>
            <a:r>
              <a:rPr lang="pt-BR" dirty="0"/>
              <a:t>VAMOS PENSAR EM TODOS OS SONS QUE SEMPRE SE REPETEM A NOSSA VOLTA (CASA, RUA,</a:t>
            </a:r>
          </a:p>
          <a:p>
            <a:pPr>
              <a:lnSpc>
                <a:spcPct val="150000"/>
              </a:lnSpc>
            </a:pPr>
            <a:r>
              <a:rPr lang="pt-BR" dirty="0"/>
              <a:t>MÁQUINAS, ELETRODOMÉSTICOS, DENTRE OUTROS)?! ESCREVA ABAIXO ESSES SONS:</a:t>
            </a:r>
          </a:p>
          <a:p>
            <a:pPr>
              <a:lnSpc>
                <a:spcPct val="150000"/>
              </a:lnSpc>
            </a:pPr>
            <a:r>
              <a:rPr lang="pt-BR"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 name="Imagem 1">
            <a:extLst>
              <a:ext uri="{FF2B5EF4-FFF2-40B4-BE49-F238E27FC236}">
                <a16:creationId xmlns:a16="http://schemas.microsoft.com/office/drawing/2014/main" id="{4DDD3407-CE1D-4DD7-6EFC-5E13E67766CA}"/>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30899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C19ED43-99B1-1423-A05C-A44890859E19}"/>
              </a:ext>
            </a:extLst>
          </p:cNvPr>
          <p:cNvPicPr>
            <a:picLocks noChangeAspect="1"/>
          </p:cNvPicPr>
          <p:nvPr/>
        </p:nvPicPr>
        <p:blipFill rotWithShape="1">
          <a:blip r:embed="rId2"/>
          <a:srcRect l="33281" t="28740" r="33320" b="31240"/>
          <a:stretch/>
        </p:blipFill>
        <p:spPr>
          <a:xfrm>
            <a:off x="401739" y="3008611"/>
            <a:ext cx="5211788" cy="3511099"/>
          </a:xfrm>
          <a:prstGeom prst="rect">
            <a:avLst/>
          </a:prstGeom>
        </p:spPr>
      </p:pic>
      <p:pic>
        <p:nvPicPr>
          <p:cNvPr id="5" name="Imagem 4">
            <a:extLst>
              <a:ext uri="{FF2B5EF4-FFF2-40B4-BE49-F238E27FC236}">
                <a16:creationId xmlns:a16="http://schemas.microsoft.com/office/drawing/2014/main" id="{07F4D0A0-6551-E299-E4A8-0061838BA9E3}"/>
              </a:ext>
            </a:extLst>
          </p:cNvPr>
          <p:cNvPicPr>
            <a:picLocks noChangeAspect="1"/>
          </p:cNvPicPr>
          <p:nvPr/>
        </p:nvPicPr>
        <p:blipFill rotWithShape="1">
          <a:blip r:embed="rId3"/>
          <a:srcRect l="33281" t="32409" r="33397" b="36244"/>
          <a:stretch/>
        </p:blipFill>
        <p:spPr>
          <a:xfrm>
            <a:off x="517613" y="374641"/>
            <a:ext cx="4980039" cy="2633970"/>
          </a:xfrm>
          <a:prstGeom prst="rect">
            <a:avLst/>
          </a:prstGeom>
        </p:spPr>
      </p:pic>
      <p:sp>
        <p:nvSpPr>
          <p:cNvPr id="7" name="CaixaDeTexto 6">
            <a:extLst>
              <a:ext uri="{FF2B5EF4-FFF2-40B4-BE49-F238E27FC236}">
                <a16:creationId xmlns:a16="http://schemas.microsoft.com/office/drawing/2014/main" id="{1E290DD6-F619-A520-E61D-CD8A36400C78}"/>
              </a:ext>
            </a:extLst>
          </p:cNvPr>
          <p:cNvSpPr txBox="1"/>
          <p:nvPr/>
        </p:nvSpPr>
        <p:spPr>
          <a:xfrm>
            <a:off x="6096000" y="4499260"/>
            <a:ext cx="5428791" cy="523220"/>
          </a:xfrm>
          <a:prstGeom prst="rect">
            <a:avLst/>
          </a:prstGeom>
          <a:noFill/>
        </p:spPr>
        <p:txBody>
          <a:bodyPr wrap="square">
            <a:spAutoFit/>
          </a:bodyPr>
          <a:lstStyle/>
          <a:p>
            <a:pPr algn="ctr"/>
            <a:r>
              <a:rPr lang="pt-BR" sz="1400" b="1" dirty="0"/>
              <a:t>PARA ACESSAR, BASTA FAZER A LEITURA DO QR CODE AO LADO COM A CÂMERA DO SEU CELULAR. É NECESSÁRIO TER ACESSO À INTERNET.</a:t>
            </a:r>
          </a:p>
        </p:txBody>
      </p:sp>
      <p:pic>
        <p:nvPicPr>
          <p:cNvPr id="9" name="Imagem 8">
            <a:extLst>
              <a:ext uri="{FF2B5EF4-FFF2-40B4-BE49-F238E27FC236}">
                <a16:creationId xmlns:a16="http://schemas.microsoft.com/office/drawing/2014/main" id="{A0B2102A-76CE-878A-CB9C-DE61FC146345}"/>
              </a:ext>
            </a:extLst>
          </p:cNvPr>
          <p:cNvPicPr>
            <a:picLocks noChangeAspect="1"/>
          </p:cNvPicPr>
          <p:nvPr/>
        </p:nvPicPr>
        <p:blipFill rotWithShape="1">
          <a:blip r:embed="rId4"/>
          <a:srcRect l="43911" t="31819" r="23549" b="39135"/>
          <a:stretch/>
        </p:blipFill>
        <p:spPr>
          <a:xfrm>
            <a:off x="6375759" y="1870864"/>
            <a:ext cx="4626078" cy="2321639"/>
          </a:xfrm>
          <a:prstGeom prst="rect">
            <a:avLst/>
          </a:prstGeom>
        </p:spPr>
      </p:pic>
      <p:pic>
        <p:nvPicPr>
          <p:cNvPr id="2" name="Imagem 1">
            <a:extLst>
              <a:ext uri="{FF2B5EF4-FFF2-40B4-BE49-F238E27FC236}">
                <a16:creationId xmlns:a16="http://schemas.microsoft.com/office/drawing/2014/main" id="{8D5B5DF2-EBE7-3CFE-A56A-70CEB23B1D98}"/>
              </a:ext>
            </a:extLst>
          </p:cNvPr>
          <p:cNvPicPr>
            <a:picLocks noChangeAspect="1"/>
          </p:cNvPicPr>
          <p:nvPr/>
        </p:nvPicPr>
        <p:blipFill rotWithShape="1">
          <a:blip r:embed="rId5"/>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88530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EB6BD50-30D6-A65D-F53F-189DEBC3DE66}"/>
              </a:ext>
            </a:extLst>
          </p:cNvPr>
          <p:cNvSpPr txBox="1"/>
          <p:nvPr/>
        </p:nvSpPr>
        <p:spPr>
          <a:xfrm>
            <a:off x="604242" y="524172"/>
            <a:ext cx="10983515" cy="923330"/>
          </a:xfrm>
          <a:prstGeom prst="rect">
            <a:avLst/>
          </a:prstGeom>
          <a:noFill/>
        </p:spPr>
        <p:txBody>
          <a:bodyPr wrap="square">
            <a:spAutoFit/>
          </a:bodyPr>
          <a:lstStyle/>
          <a:p>
            <a:pPr algn="ctr"/>
            <a:r>
              <a:rPr lang="pt-BR" b="1" dirty="0"/>
              <a:t>   5 -  CONHECIMENTO E DIVERSÃO - DANÇA</a:t>
            </a:r>
          </a:p>
          <a:p>
            <a:pPr algn="ctr"/>
            <a:endParaRPr lang="pt-BR" b="1" dirty="0"/>
          </a:p>
          <a:p>
            <a:pPr algn="ctr"/>
            <a:r>
              <a:rPr lang="pt-BR" b="1" dirty="0"/>
              <a:t>DANÇA E ARTES PLÁSTICAS</a:t>
            </a:r>
          </a:p>
        </p:txBody>
      </p:sp>
      <p:sp>
        <p:nvSpPr>
          <p:cNvPr id="7" name="CaixaDeTexto 6">
            <a:extLst>
              <a:ext uri="{FF2B5EF4-FFF2-40B4-BE49-F238E27FC236}">
                <a16:creationId xmlns:a16="http://schemas.microsoft.com/office/drawing/2014/main" id="{3B71DB20-B5C0-A381-D781-CC3062833A78}"/>
              </a:ext>
            </a:extLst>
          </p:cNvPr>
          <p:cNvSpPr txBox="1"/>
          <p:nvPr/>
        </p:nvSpPr>
        <p:spPr>
          <a:xfrm>
            <a:off x="553268" y="1644704"/>
            <a:ext cx="11587757" cy="880369"/>
          </a:xfrm>
          <a:prstGeom prst="rect">
            <a:avLst/>
          </a:prstGeom>
          <a:noFill/>
        </p:spPr>
        <p:txBody>
          <a:bodyPr wrap="square">
            <a:spAutoFit/>
          </a:bodyPr>
          <a:lstStyle/>
          <a:p>
            <a:pPr>
              <a:lnSpc>
                <a:spcPct val="150000"/>
              </a:lnSpc>
            </a:pPr>
            <a:r>
              <a:rPr lang="pt-BR" dirty="0"/>
              <a:t>AGORA VAMOS CONHECER UM POUCO SOBRE O PROCESSO DE CRIAÇÃO E ALGUNS ELEMENTOS PRESENTES NA DANÇA.</a:t>
            </a:r>
          </a:p>
          <a:p>
            <a:pPr>
              <a:lnSpc>
                <a:spcPct val="150000"/>
              </a:lnSpc>
            </a:pPr>
            <a:r>
              <a:rPr lang="pt-BR" dirty="0"/>
              <a:t>OBSERVE AS IMAGENS ABAIXO DE :</a:t>
            </a:r>
          </a:p>
        </p:txBody>
      </p:sp>
      <p:pic>
        <p:nvPicPr>
          <p:cNvPr id="5122" name="Picture 2" descr="Cultura: AKA – Espetáculo inédito de dança butô, protagonizado pela  performer Emilie Sugai, atravessa a obra de Tomie Ohtake – PORTAL ESTILO EM  PAUTA">
            <a:extLst>
              <a:ext uri="{FF2B5EF4-FFF2-40B4-BE49-F238E27FC236}">
                <a16:creationId xmlns:a16="http://schemas.microsoft.com/office/drawing/2014/main" id="{872E22E9-EE78-DC46-ACCC-2DB7F03DE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38" y="2938398"/>
            <a:ext cx="4504877" cy="300696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CC84B5FB-8EAC-F1A7-9EC6-E496B6021277}"/>
              </a:ext>
            </a:extLst>
          </p:cNvPr>
          <p:cNvSpPr txBox="1"/>
          <p:nvPr/>
        </p:nvSpPr>
        <p:spPr>
          <a:xfrm>
            <a:off x="1680609" y="6080372"/>
            <a:ext cx="3855134" cy="369332"/>
          </a:xfrm>
          <a:prstGeom prst="rect">
            <a:avLst/>
          </a:prstGeom>
          <a:noFill/>
        </p:spPr>
        <p:txBody>
          <a:bodyPr wrap="square">
            <a:spAutoFit/>
          </a:bodyPr>
          <a:lstStyle/>
          <a:p>
            <a:r>
              <a:rPr lang="pt-BR" dirty="0"/>
              <a:t>1. EMILIE SUGAI  -  ESPETÁCULO AKA</a:t>
            </a:r>
          </a:p>
        </p:txBody>
      </p:sp>
      <p:sp>
        <p:nvSpPr>
          <p:cNvPr id="11" name="CaixaDeTexto 10">
            <a:extLst>
              <a:ext uri="{FF2B5EF4-FFF2-40B4-BE49-F238E27FC236}">
                <a16:creationId xmlns:a16="http://schemas.microsoft.com/office/drawing/2014/main" id="{A9C2F04A-5282-2CA1-72CF-0803F0635B4A}"/>
              </a:ext>
            </a:extLst>
          </p:cNvPr>
          <p:cNvSpPr txBox="1"/>
          <p:nvPr/>
        </p:nvSpPr>
        <p:spPr>
          <a:xfrm>
            <a:off x="6766568" y="6172057"/>
            <a:ext cx="6098458" cy="369332"/>
          </a:xfrm>
          <a:prstGeom prst="rect">
            <a:avLst/>
          </a:prstGeom>
          <a:noFill/>
        </p:spPr>
        <p:txBody>
          <a:bodyPr wrap="square">
            <a:spAutoFit/>
          </a:bodyPr>
          <a:lstStyle/>
          <a:p>
            <a:r>
              <a:rPr lang="pt-BR" dirty="0"/>
              <a:t>2. TOMIE OHTAKE</a:t>
            </a:r>
          </a:p>
        </p:txBody>
      </p:sp>
      <p:pic>
        <p:nvPicPr>
          <p:cNvPr id="1026" name="Picture 2" descr="Tomie Ohtake. Conheça um pouco do legado da artista plástica que decorou  São Paulo. - Mercado imobiliário e Decoração – Blog Tecnisa | Tomie ohtake,  Arte escultura, Arte e arquitetura">
            <a:extLst>
              <a:ext uri="{FF2B5EF4-FFF2-40B4-BE49-F238E27FC236}">
                <a16:creationId xmlns:a16="http://schemas.microsoft.com/office/drawing/2014/main" id="{BC7A5303-60A3-D051-BB0E-54743460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654" y="2313861"/>
            <a:ext cx="2553488" cy="383956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081CB440-CA16-0328-1FCC-76889B0DB9A1}"/>
              </a:ext>
            </a:extLst>
          </p:cNvPr>
          <p:cNvPicPr>
            <a:picLocks noChangeAspect="1"/>
          </p:cNvPicPr>
          <p:nvPr/>
        </p:nvPicPr>
        <p:blipFill>
          <a:blip r:embed="rId4"/>
          <a:stretch>
            <a:fillRect/>
          </a:stretch>
        </p:blipFill>
        <p:spPr>
          <a:xfrm>
            <a:off x="9217302" y="3000091"/>
            <a:ext cx="2438699" cy="2438699"/>
          </a:xfrm>
          <a:prstGeom prst="rect">
            <a:avLst/>
          </a:prstGeom>
        </p:spPr>
      </p:pic>
      <p:sp>
        <p:nvSpPr>
          <p:cNvPr id="4" name="CaixaDeTexto 3">
            <a:extLst>
              <a:ext uri="{FF2B5EF4-FFF2-40B4-BE49-F238E27FC236}">
                <a16:creationId xmlns:a16="http://schemas.microsoft.com/office/drawing/2014/main" id="{EA8A8792-BD0E-E69B-798E-D87898B4F018}"/>
              </a:ext>
            </a:extLst>
          </p:cNvPr>
          <p:cNvSpPr txBox="1"/>
          <p:nvPr/>
        </p:nvSpPr>
        <p:spPr>
          <a:xfrm>
            <a:off x="9525183" y="2223394"/>
            <a:ext cx="1822935" cy="923330"/>
          </a:xfrm>
          <a:prstGeom prst="rect">
            <a:avLst/>
          </a:prstGeom>
          <a:noFill/>
        </p:spPr>
        <p:txBody>
          <a:bodyPr wrap="none" rtlCol="0">
            <a:spAutoFit/>
          </a:bodyPr>
          <a:lstStyle/>
          <a:p>
            <a:r>
              <a:rPr lang="pt-BR" i="0" dirty="0">
                <a:solidFill>
                  <a:srgbClr val="211922"/>
                </a:solidFill>
                <a:effectLst/>
                <a:latin typeface="var(--font-family-default-latin)"/>
              </a:rPr>
              <a:t>ESCULTURAS DE</a:t>
            </a:r>
          </a:p>
          <a:p>
            <a:r>
              <a:rPr lang="pt-BR" i="0" dirty="0">
                <a:solidFill>
                  <a:srgbClr val="211922"/>
                </a:solidFill>
                <a:effectLst/>
                <a:latin typeface="var(--font-family-default-latin)"/>
              </a:rPr>
              <a:t> TOMIE OHTAKE</a:t>
            </a:r>
            <a:endParaRPr lang="pt-BR" i="0" dirty="0">
              <a:solidFill>
                <a:srgbClr val="211922"/>
              </a:solidFill>
              <a:effectLst/>
              <a:latin typeface="-apple-system"/>
            </a:endParaRPr>
          </a:p>
          <a:p>
            <a:r>
              <a:rPr lang="pt-BR" dirty="0"/>
              <a:t>DISPONÍVEL EM: </a:t>
            </a:r>
          </a:p>
        </p:txBody>
      </p:sp>
      <p:pic>
        <p:nvPicPr>
          <p:cNvPr id="5" name="Imagem 4">
            <a:extLst>
              <a:ext uri="{FF2B5EF4-FFF2-40B4-BE49-F238E27FC236}">
                <a16:creationId xmlns:a16="http://schemas.microsoft.com/office/drawing/2014/main" id="{5CDC035E-CF86-7AF2-6011-72343FC1A4E9}"/>
              </a:ext>
            </a:extLst>
          </p:cNvPr>
          <p:cNvPicPr>
            <a:picLocks noChangeAspect="1"/>
          </p:cNvPicPr>
          <p:nvPr/>
        </p:nvPicPr>
        <p:blipFill rotWithShape="1">
          <a:blip r:embed="rId5"/>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28901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1CFD90E-1F61-FFA7-0705-201E56D3A115}"/>
              </a:ext>
            </a:extLst>
          </p:cNvPr>
          <p:cNvSpPr txBox="1"/>
          <p:nvPr/>
        </p:nvSpPr>
        <p:spPr>
          <a:xfrm>
            <a:off x="385764" y="299153"/>
            <a:ext cx="5857874" cy="6143348"/>
          </a:xfrm>
          <a:prstGeom prst="rect">
            <a:avLst/>
          </a:prstGeom>
          <a:noFill/>
        </p:spPr>
        <p:txBody>
          <a:bodyPr wrap="square">
            <a:spAutoFit/>
          </a:bodyPr>
          <a:lstStyle/>
          <a:p>
            <a:pPr algn="ctr"/>
            <a:r>
              <a:rPr lang="pt-BR" b="1" dirty="0"/>
              <a:t>1 - CONHECIMENTO E DIVERSÃO</a:t>
            </a:r>
          </a:p>
          <a:p>
            <a:pPr algn="just">
              <a:lnSpc>
                <a:spcPct val="150000"/>
              </a:lnSpc>
            </a:pPr>
            <a:endParaRPr lang="pt-BR" dirty="0"/>
          </a:p>
          <a:p>
            <a:pPr algn="just">
              <a:lnSpc>
                <a:spcPct val="150000"/>
              </a:lnSpc>
            </a:pPr>
            <a:r>
              <a:rPr lang="pt-BR" dirty="0"/>
              <a:t>NESTA ATIVIDADE, VAMOS CONHECER UM POUCO DA EXPOSIÇÃO DA DUPLA “OS GEMEOS”</a:t>
            </a:r>
          </a:p>
          <a:p>
            <a:pPr algn="just">
              <a:lnSpc>
                <a:spcPct val="150000"/>
              </a:lnSpc>
            </a:pPr>
            <a:r>
              <a:rPr lang="pt-BR" dirty="0"/>
              <a:t> QUE FICOU EM CARTAZ, NA PINACOTECA EM SÃO PAULO.</a:t>
            </a:r>
          </a:p>
          <a:p>
            <a:pPr algn="just">
              <a:lnSpc>
                <a:spcPct val="150000"/>
              </a:lnSpc>
            </a:pPr>
            <a:r>
              <a:rPr lang="pt-BR" b="0" i="0" dirty="0">
                <a:solidFill>
                  <a:srgbClr val="202229"/>
                </a:solidFill>
                <a:effectLst/>
                <a:latin typeface="Cera"/>
              </a:rPr>
              <a:t>OTÁVIO E GUSTAVO SEMPRE TOMARAM O ESPAÇO URBANO COMO LUGAR DE VIVÊNCIA E DE PESQUISA DESDE O INÍCIO DE SUA PRODUÇÃO, EM MEADOS DA DÉCADA DE 1980. OS ARTISTAS PARTIRAM DE UMA FORTE IMERSÃO NA CULTURA HIP HOP, QUE HAVIA CHEGADO AO BRASIL NO MOMENTO EM QUE OS IRMÃOS COMEÇARAM A PRODUZIR, E DA INFLUÊNCIA DA DANÇA, DA MÚSICA, DO MURALISMO E DA CULTURA POPULAR PARA DESENVOLVER UM ESTILO SINGULAR, QUE ACABOU SE TORNANDO UM EMBLEMA DOS ESPAÇOS URBANOS</a:t>
            </a:r>
            <a:endParaRPr lang="pt-BR" dirty="0"/>
          </a:p>
        </p:txBody>
      </p:sp>
      <p:pic>
        <p:nvPicPr>
          <p:cNvPr id="5" name="Imagem 4">
            <a:extLst>
              <a:ext uri="{FF2B5EF4-FFF2-40B4-BE49-F238E27FC236}">
                <a16:creationId xmlns:a16="http://schemas.microsoft.com/office/drawing/2014/main" id="{86CC6DE7-5AD4-D9FF-35A0-B2BBE1482CBF}"/>
              </a:ext>
            </a:extLst>
          </p:cNvPr>
          <p:cNvPicPr>
            <a:picLocks noChangeAspect="1"/>
          </p:cNvPicPr>
          <p:nvPr/>
        </p:nvPicPr>
        <p:blipFill rotWithShape="1">
          <a:blip r:embed="rId2"/>
          <a:srcRect l="26988" t="95950" r="35975" b="-562"/>
          <a:stretch/>
        </p:blipFill>
        <p:spPr>
          <a:xfrm>
            <a:off x="6786562" y="4802960"/>
            <a:ext cx="3871913" cy="311964"/>
          </a:xfrm>
          <a:prstGeom prst="rect">
            <a:avLst/>
          </a:prstGeom>
        </p:spPr>
      </p:pic>
      <p:pic>
        <p:nvPicPr>
          <p:cNvPr id="14338" name="Picture 2" descr="Pinacoteca de São Paulo divulga programação para 2022 - CASACOR">
            <a:extLst>
              <a:ext uri="{FF2B5EF4-FFF2-40B4-BE49-F238E27FC236}">
                <a16:creationId xmlns:a16="http://schemas.microsoft.com/office/drawing/2014/main" id="{54B9A4A2-F94A-5D31-4D73-95160AF4D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39"/>
          <a:stretch/>
        </p:blipFill>
        <p:spPr bwMode="auto">
          <a:xfrm>
            <a:off x="6391276" y="1762774"/>
            <a:ext cx="5006670" cy="28097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3148B764-9052-2218-8D1E-DF7627E68CCB}"/>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19089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37CB2D8-FBA8-307A-5D62-F3B940DB4A64}"/>
              </a:ext>
            </a:extLst>
          </p:cNvPr>
          <p:cNvSpPr txBox="1"/>
          <p:nvPr/>
        </p:nvSpPr>
        <p:spPr>
          <a:xfrm>
            <a:off x="969092" y="939858"/>
            <a:ext cx="10253816" cy="3970318"/>
          </a:xfrm>
          <a:prstGeom prst="rect">
            <a:avLst/>
          </a:prstGeom>
          <a:noFill/>
        </p:spPr>
        <p:txBody>
          <a:bodyPr wrap="square">
            <a:spAutoFit/>
          </a:bodyPr>
          <a:lstStyle/>
          <a:p>
            <a:r>
              <a:rPr lang="pt-BR" b="1" dirty="0"/>
              <a:t>RESPONDA NO SEU CADERNO DE ARTE OU EXPRESSE SUA OPINIÃO VERBALMENTE :</a:t>
            </a:r>
          </a:p>
          <a:p>
            <a:endParaRPr lang="pt-BR" dirty="0"/>
          </a:p>
          <a:p>
            <a:r>
              <a:rPr lang="pt-BR" dirty="0"/>
              <a:t>●QUE SENSAÇÕES LHE TRANSMITE A IMAGEM 1 E A IMAGEM 2.</a:t>
            </a:r>
          </a:p>
          <a:p>
            <a:endParaRPr lang="pt-BR" dirty="0"/>
          </a:p>
          <a:p>
            <a:endParaRPr lang="pt-BR" dirty="0"/>
          </a:p>
          <a:p>
            <a:endParaRPr lang="pt-BR" dirty="0"/>
          </a:p>
          <a:p>
            <a:endParaRPr lang="pt-BR" dirty="0"/>
          </a:p>
          <a:p>
            <a:r>
              <a:rPr lang="pt-BR" dirty="0"/>
              <a:t>● DESCREVA COMO OCORRE O MOVIMENTO DA IMAGEM 1 E 2 .</a:t>
            </a:r>
          </a:p>
          <a:p>
            <a:endParaRPr lang="pt-BR" dirty="0"/>
          </a:p>
          <a:p>
            <a:endParaRPr lang="pt-BR" dirty="0"/>
          </a:p>
          <a:p>
            <a:endParaRPr lang="pt-BR" dirty="0"/>
          </a:p>
          <a:p>
            <a:endParaRPr lang="pt-BR" dirty="0"/>
          </a:p>
          <a:p>
            <a:r>
              <a:rPr lang="pt-BR" dirty="0"/>
              <a:t>● VOCÊ ACHA QUE EXISTEM RELAÇÕES  ENTRE A IMAGEM DA ESCULTURA DE TOMIE OHTAKE COM A LINGUAGEM DA DANÇA? QUAIS?</a:t>
            </a:r>
          </a:p>
        </p:txBody>
      </p:sp>
      <p:pic>
        <p:nvPicPr>
          <p:cNvPr id="2" name="Imagem 1">
            <a:extLst>
              <a:ext uri="{FF2B5EF4-FFF2-40B4-BE49-F238E27FC236}">
                <a16:creationId xmlns:a16="http://schemas.microsoft.com/office/drawing/2014/main" id="{98CD0FBE-7AB5-7447-EAC6-9C52A122E0AC}"/>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87269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C8C5EB3-7F04-4E68-0164-D4F071063B7A}"/>
              </a:ext>
            </a:extLst>
          </p:cNvPr>
          <p:cNvSpPr txBox="1"/>
          <p:nvPr/>
        </p:nvSpPr>
        <p:spPr>
          <a:xfrm>
            <a:off x="1020711" y="1323534"/>
            <a:ext cx="10150577" cy="3373359"/>
          </a:xfrm>
          <a:prstGeom prst="rect">
            <a:avLst/>
          </a:prstGeom>
          <a:noFill/>
        </p:spPr>
        <p:txBody>
          <a:bodyPr wrap="square">
            <a:spAutoFit/>
          </a:bodyPr>
          <a:lstStyle/>
          <a:p>
            <a:pPr>
              <a:lnSpc>
                <a:spcPct val="150000"/>
              </a:lnSpc>
            </a:pPr>
            <a:r>
              <a:rPr lang="pt-BR" b="1" dirty="0"/>
              <a:t>APRENDENDO ARTE</a:t>
            </a:r>
          </a:p>
          <a:p>
            <a:pPr>
              <a:lnSpc>
                <a:spcPct val="150000"/>
              </a:lnSpc>
            </a:pPr>
            <a:endParaRPr lang="pt-BR" b="1" dirty="0"/>
          </a:p>
          <a:p>
            <a:pPr>
              <a:lnSpc>
                <a:spcPct val="150000"/>
              </a:lnSpc>
            </a:pPr>
            <a:r>
              <a:rPr lang="pt-BR" dirty="0"/>
              <a:t>A IMAGEM 1 E 2 SÃO DO ESPETÁCULO “AKA”, QUE SIGNIFICA “VERMELHO” EM JAPONÊS, CRIADO</a:t>
            </a:r>
          </a:p>
          <a:p>
            <a:pPr>
              <a:lnSpc>
                <a:spcPct val="150000"/>
              </a:lnSpc>
            </a:pPr>
            <a:r>
              <a:rPr lang="pt-BR" dirty="0"/>
              <a:t>PELA DANÇARINA EMILIE SUGAI. A ARTISTA TRANSFORMOU AS FORMAS E AS CORES DAS OBRAS DA ARTISTA TOMIE OHTAKE EM MOVIMENTOS DE DANÇA. EMILIE DESENVOLVE UMA LINGUAGEM PRÓPRIA COM UMA DANÇA CHAMADA BUTOH. É DE ORIGEM JAPONESA, ONDE OS DANÇARINOS USAM E A MAQUIAGEM  PREDOMINANTE BRANCA, REALÇANDO A EXPRESSÃO DO ROSTO E AS FORMAS EXPRESSIVAS DO CORPO. OS MOVIMENTOS SÃO LENTOS, PORÉM MUITO MARCANTES.</a:t>
            </a:r>
          </a:p>
        </p:txBody>
      </p:sp>
      <p:pic>
        <p:nvPicPr>
          <p:cNvPr id="2" name="Imagem 1">
            <a:extLst>
              <a:ext uri="{FF2B5EF4-FFF2-40B4-BE49-F238E27FC236}">
                <a16:creationId xmlns:a16="http://schemas.microsoft.com/office/drawing/2014/main" id="{8DD99D83-362C-A6C4-563B-4F528294B3C7}"/>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95561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0227680-CD0F-B75E-CF2E-1A5B0CFF5655}"/>
              </a:ext>
            </a:extLst>
          </p:cNvPr>
          <p:cNvSpPr txBox="1"/>
          <p:nvPr/>
        </p:nvSpPr>
        <p:spPr>
          <a:xfrm>
            <a:off x="1132285" y="1011199"/>
            <a:ext cx="6093618" cy="2862322"/>
          </a:xfrm>
          <a:prstGeom prst="rect">
            <a:avLst/>
          </a:prstGeom>
          <a:noFill/>
        </p:spPr>
        <p:txBody>
          <a:bodyPr wrap="square">
            <a:spAutoFit/>
          </a:bodyPr>
          <a:lstStyle/>
          <a:p>
            <a:r>
              <a:rPr lang="pt-BR" dirty="0"/>
              <a:t>PARA SABER MAIS: https://youtu.be/sKxEIP2EG-8</a:t>
            </a:r>
          </a:p>
          <a:p>
            <a:r>
              <a:rPr lang="pt-BR" dirty="0"/>
              <a:t>REFERÊNCIAS</a:t>
            </a:r>
          </a:p>
          <a:p>
            <a:r>
              <a:rPr lang="pt-BR" dirty="0"/>
              <a:t>Sites: https://emiliesugai.com.br/</a:t>
            </a:r>
          </a:p>
          <a:p>
            <a:r>
              <a:rPr lang="pt-BR" dirty="0"/>
              <a:t>http://artenaescola.org.br/</a:t>
            </a:r>
          </a:p>
          <a:p>
            <a:endParaRPr lang="pt-BR" dirty="0"/>
          </a:p>
          <a:p>
            <a:r>
              <a:rPr lang="pt-BR" dirty="0"/>
              <a:t>https://artebrasileiros.com.br/topo/espetaculo-aka-danca-</a:t>
            </a:r>
          </a:p>
          <a:p>
            <a:r>
              <a:rPr lang="pt-BR" dirty="0" err="1"/>
              <a:t>buto-tomie-ohtake</a:t>
            </a:r>
            <a:r>
              <a:rPr lang="pt-BR" dirty="0"/>
              <a:t>/</a:t>
            </a:r>
          </a:p>
          <a:p>
            <a:endParaRPr lang="pt-BR" dirty="0"/>
          </a:p>
          <a:p>
            <a:r>
              <a:rPr lang="pt-BR" dirty="0"/>
              <a:t>Fig. 1 e 2 https://emiliesugai.com.br/portfolio-item/aka/</a:t>
            </a:r>
          </a:p>
          <a:p>
            <a:r>
              <a:rPr lang="pt-BR" dirty="0"/>
              <a:t>Fig. 3 https://images.app.goo.gl/YJKuoFi433JyJqgH6</a:t>
            </a:r>
          </a:p>
        </p:txBody>
      </p:sp>
      <p:pic>
        <p:nvPicPr>
          <p:cNvPr id="5" name="Imagem 4">
            <a:extLst>
              <a:ext uri="{FF2B5EF4-FFF2-40B4-BE49-F238E27FC236}">
                <a16:creationId xmlns:a16="http://schemas.microsoft.com/office/drawing/2014/main" id="{52F9078D-DF76-3F42-A400-F7AAD1D6D0DA}"/>
              </a:ext>
            </a:extLst>
          </p:cNvPr>
          <p:cNvPicPr>
            <a:picLocks noChangeAspect="1"/>
          </p:cNvPicPr>
          <p:nvPr/>
        </p:nvPicPr>
        <p:blipFill rotWithShape="1">
          <a:blip r:embed="rId2"/>
          <a:srcRect l="61407" t="33534" r="24062" b="41454"/>
          <a:stretch/>
        </p:blipFill>
        <p:spPr>
          <a:xfrm>
            <a:off x="7472363" y="3086904"/>
            <a:ext cx="2746056" cy="2657474"/>
          </a:xfrm>
          <a:prstGeom prst="rect">
            <a:avLst/>
          </a:prstGeom>
        </p:spPr>
      </p:pic>
      <p:sp>
        <p:nvSpPr>
          <p:cNvPr id="7" name="CaixaDeTexto 6">
            <a:extLst>
              <a:ext uri="{FF2B5EF4-FFF2-40B4-BE49-F238E27FC236}">
                <a16:creationId xmlns:a16="http://schemas.microsoft.com/office/drawing/2014/main" id="{4FAF6CD7-E944-85BD-DAF3-E878E221C2BD}"/>
              </a:ext>
            </a:extLst>
          </p:cNvPr>
          <p:cNvSpPr txBox="1"/>
          <p:nvPr/>
        </p:nvSpPr>
        <p:spPr>
          <a:xfrm>
            <a:off x="7572376" y="965032"/>
            <a:ext cx="3611164" cy="1477328"/>
          </a:xfrm>
          <a:prstGeom prst="rect">
            <a:avLst/>
          </a:prstGeom>
          <a:noFill/>
        </p:spPr>
        <p:txBody>
          <a:bodyPr wrap="square">
            <a:spAutoFit/>
          </a:bodyPr>
          <a:lstStyle/>
          <a:p>
            <a:r>
              <a:rPr lang="pt-BR" dirty="0"/>
              <a:t>PARA ACESSAR, BASTA FAZER A LEITURA DO QR CODE AO LADO COM A CÂMERA</a:t>
            </a:r>
          </a:p>
          <a:p>
            <a:r>
              <a:rPr lang="pt-BR" dirty="0"/>
              <a:t>DO SEU CELULAR. É NECESSÁRIO TER ACESSO À INTERNET.</a:t>
            </a:r>
          </a:p>
        </p:txBody>
      </p:sp>
      <p:pic>
        <p:nvPicPr>
          <p:cNvPr id="2" name="Imagem 1">
            <a:extLst>
              <a:ext uri="{FF2B5EF4-FFF2-40B4-BE49-F238E27FC236}">
                <a16:creationId xmlns:a16="http://schemas.microsoft.com/office/drawing/2014/main" id="{C8894DA7-6B02-6FC0-7731-7F26AD8318F5}"/>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02535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1E1632E-78A8-7A75-5692-1CD323509DBA}"/>
              </a:ext>
            </a:extLst>
          </p:cNvPr>
          <p:cNvSpPr txBox="1"/>
          <p:nvPr/>
        </p:nvSpPr>
        <p:spPr>
          <a:xfrm>
            <a:off x="648295" y="426575"/>
            <a:ext cx="10381059" cy="6004849"/>
          </a:xfrm>
          <a:prstGeom prst="rect">
            <a:avLst/>
          </a:prstGeom>
          <a:noFill/>
        </p:spPr>
        <p:txBody>
          <a:bodyPr wrap="square">
            <a:spAutoFit/>
          </a:bodyPr>
          <a:lstStyle/>
          <a:p>
            <a:pPr algn="ctr"/>
            <a:r>
              <a:rPr lang="pt-BR" b="1" dirty="0"/>
              <a:t>6 - CONHECIMENTO E DIVERSÃO</a:t>
            </a:r>
          </a:p>
          <a:p>
            <a:pPr algn="ctr"/>
            <a:endParaRPr lang="pt-BR" dirty="0"/>
          </a:p>
          <a:p>
            <a:pPr algn="ctr"/>
            <a:r>
              <a:rPr lang="pt-BR" dirty="0"/>
              <a:t>ATIVIDADES</a:t>
            </a:r>
          </a:p>
          <a:p>
            <a:pPr algn="ctr"/>
            <a:endParaRPr lang="pt-BR" dirty="0"/>
          </a:p>
          <a:p>
            <a:pPr algn="ctr"/>
            <a:r>
              <a:rPr lang="pt-BR" dirty="0"/>
              <a:t>QUE TAL FAZER ARTE?</a:t>
            </a:r>
          </a:p>
          <a:p>
            <a:pPr algn="ctr">
              <a:lnSpc>
                <a:spcPct val="150000"/>
              </a:lnSpc>
            </a:pPr>
            <a:endParaRPr lang="pt-BR" dirty="0"/>
          </a:p>
          <a:p>
            <a:pPr algn="ctr">
              <a:lnSpc>
                <a:spcPct val="150000"/>
              </a:lnSpc>
            </a:pPr>
            <a:r>
              <a:rPr lang="pt-BR" dirty="0"/>
              <a:t>NA UNIDADE 1, VOCÊ CONHECEU A EXPOSIÇÃO DA DUPLA DE ARTISTAS FORMADA PELOS IRMÃOS</a:t>
            </a:r>
          </a:p>
          <a:p>
            <a:pPr algn="ctr">
              <a:lnSpc>
                <a:spcPct val="150000"/>
              </a:lnSpc>
            </a:pPr>
            <a:r>
              <a:rPr lang="pt-BR" dirty="0"/>
              <a:t>OTÁVIO E GUSTAVO PANDOLFO: “OS GEMEOS”.</a:t>
            </a:r>
          </a:p>
          <a:p>
            <a:pPr algn="ctr">
              <a:lnSpc>
                <a:spcPct val="150000"/>
              </a:lnSpc>
            </a:pPr>
            <a:r>
              <a:rPr lang="pt-BR" b="1" dirty="0"/>
              <a:t>FAZENDO ARTE</a:t>
            </a:r>
          </a:p>
          <a:p>
            <a:pPr algn="ctr">
              <a:lnSpc>
                <a:spcPct val="150000"/>
              </a:lnSpc>
            </a:pPr>
            <a:r>
              <a:rPr lang="pt-BR" dirty="0"/>
              <a:t>AGORA VOCÊ ESTÁ SENDO CONVIDADO(A) A COMPOR A EXPOSIÇÃO “OSGEMEOS:</a:t>
            </a:r>
          </a:p>
          <a:p>
            <a:pPr algn="ctr">
              <a:lnSpc>
                <a:spcPct val="150000"/>
              </a:lnSpc>
            </a:pPr>
            <a:r>
              <a:rPr lang="pt-BR" dirty="0"/>
              <a:t>SEGREDOS”. CRIE UM PERSONAGEM PARA CONTAR UM POUCO SOBRE VOCÊ, BUSCANDO</a:t>
            </a:r>
          </a:p>
          <a:p>
            <a:pPr algn="ctr">
              <a:lnSpc>
                <a:spcPct val="150000"/>
              </a:lnSpc>
            </a:pPr>
            <a:r>
              <a:rPr lang="pt-BR" dirty="0"/>
              <a:t>INSPIRAÇÃO NOS SEUS SONHOS DE VIDA, EXPERIÊNCIAS E EMOÇÕES. PODE SER FEITO POR MEIO</a:t>
            </a:r>
          </a:p>
          <a:p>
            <a:pPr algn="ctr">
              <a:lnSpc>
                <a:spcPct val="150000"/>
              </a:lnSpc>
            </a:pPr>
            <a:r>
              <a:rPr lang="pt-BR" dirty="0"/>
              <a:t>DE UM DESENHO, OU DE UMA PINTURA. UTILIZANDO DIFERENTES SUPORTES E MATERIAIS</a:t>
            </a:r>
          </a:p>
          <a:p>
            <a:pPr algn="ctr">
              <a:lnSpc>
                <a:spcPct val="150000"/>
              </a:lnSpc>
            </a:pPr>
            <a:r>
              <a:rPr lang="pt-BR" dirty="0"/>
              <a:t>COMO SULFITE, OBJETOS, CAIXAS, PAPÉIS, TECIDO, TINTA, LÁPIS DE COR, ENFIM, O QUE A SUA</a:t>
            </a:r>
          </a:p>
          <a:p>
            <a:pPr algn="ctr">
              <a:lnSpc>
                <a:spcPct val="150000"/>
              </a:lnSpc>
            </a:pPr>
            <a:r>
              <a:rPr lang="pt-BR" dirty="0"/>
              <a:t>IMAGINAÇÃO PERMITIR.</a:t>
            </a:r>
          </a:p>
          <a:p>
            <a:pPr algn="ctr">
              <a:lnSpc>
                <a:spcPct val="150000"/>
              </a:lnSpc>
            </a:pPr>
            <a:r>
              <a:rPr lang="pt-BR" dirty="0"/>
              <a:t>APROVEITE E SOLTE SUA IMAGINAÇÃO!</a:t>
            </a:r>
          </a:p>
        </p:txBody>
      </p:sp>
      <p:pic>
        <p:nvPicPr>
          <p:cNvPr id="2" name="Imagem 1">
            <a:extLst>
              <a:ext uri="{FF2B5EF4-FFF2-40B4-BE49-F238E27FC236}">
                <a16:creationId xmlns:a16="http://schemas.microsoft.com/office/drawing/2014/main" id="{DAE9A480-A59A-D8E3-F601-211DDEDCFAF9}"/>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49975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D15D75F-960F-38B0-A211-9D1BBB92555F}"/>
              </a:ext>
            </a:extLst>
          </p:cNvPr>
          <p:cNvSpPr txBox="1"/>
          <p:nvPr/>
        </p:nvSpPr>
        <p:spPr>
          <a:xfrm>
            <a:off x="613173" y="1119073"/>
            <a:ext cx="11288316" cy="4619854"/>
          </a:xfrm>
          <a:prstGeom prst="rect">
            <a:avLst/>
          </a:prstGeom>
          <a:noFill/>
        </p:spPr>
        <p:txBody>
          <a:bodyPr wrap="square">
            <a:spAutoFit/>
          </a:bodyPr>
          <a:lstStyle/>
          <a:p>
            <a:pPr>
              <a:lnSpc>
                <a:spcPct val="150000"/>
              </a:lnSpc>
            </a:pPr>
            <a:r>
              <a:rPr lang="pt-BR" dirty="0"/>
              <a:t>VOCÊ CONHECEU O FOTOPOEMA, QUE É A COMBINAÇÃO DE POEMA E FOTOGRAFIA, O QUAL TRANSMITE UMA COMPREENSÃO MAIOR DA MENSAGEM QUE O ARTISTA QUER COMUNICAR, POIS SÃO MENSAGENS QUE NOS LEVAM A REFLETIR SOBRE A VIDA.</a:t>
            </a:r>
          </a:p>
          <a:p>
            <a:pPr>
              <a:lnSpc>
                <a:spcPct val="150000"/>
              </a:lnSpc>
            </a:pPr>
            <a:r>
              <a:rPr lang="pt-BR" dirty="0"/>
              <a:t>FAZENDO ARTE AGORA É HORA DE PARAR, DE SENTIR, DE REFLETIR E DE INTERPRETAR O QUE TEM À SUA VOLTA!</a:t>
            </a:r>
          </a:p>
          <a:p>
            <a:pPr>
              <a:lnSpc>
                <a:spcPct val="150000"/>
              </a:lnSpc>
            </a:pPr>
            <a:r>
              <a:rPr lang="pt-BR" dirty="0"/>
              <a:t>• PESQUISE, OU CRIE VERSOS, FRASES OU POEMAS DE SUA PREFERÊNCIA.</a:t>
            </a:r>
          </a:p>
          <a:p>
            <a:pPr>
              <a:lnSpc>
                <a:spcPct val="150000"/>
              </a:lnSpc>
            </a:pPr>
            <a:r>
              <a:rPr lang="pt-BR" dirty="0"/>
              <a:t>• PROCURE IMAGENS À SUA VOLTA QUE SE RELACIONEM COM VERSOS, FRASES E POEMA QUE VOCÊ ESCOLHEU.</a:t>
            </a:r>
          </a:p>
          <a:p>
            <a:pPr>
              <a:lnSpc>
                <a:spcPct val="150000"/>
              </a:lnSpc>
            </a:pPr>
            <a:r>
              <a:rPr lang="pt-BR" dirty="0"/>
              <a:t>• FOTOGRAFE, MAS FOTOGRAFE MUITO!!!</a:t>
            </a:r>
          </a:p>
          <a:p>
            <a:pPr>
              <a:lnSpc>
                <a:spcPct val="150000"/>
              </a:lnSpc>
            </a:pPr>
            <a:r>
              <a:rPr lang="pt-BR" dirty="0"/>
              <a:t>• SELECIONE A FOTOGRAFIA QUE VOCÊ MAIS GOSTOU E QUE FAÇA SENTIDO (CONVERSE) COM O POEMA ESCOLHIDO.</a:t>
            </a:r>
          </a:p>
          <a:p>
            <a:pPr>
              <a:lnSpc>
                <a:spcPct val="150000"/>
              </a:lnSpc>
            </a:pPr>
            <a:r>
              <a:rPr lang="pt-BR" dirty="0"/>
              <a:t>• PARA INSERIR O POEMA EM SUA FOTOGRAFIA, VOCÊ PODE UTILIZAR O EDITOR DE FOTO DO</a:t>
            </a:r>
          </a:p>
          <a:p>
            <a:pPr>
              <a:lnSpc>
                <a:spcPct val="150000"/>
              </a:lnSpc>
            </a:pPr>
            <a:r>
              <a:rPr lang="pt-BR" dirty="0"/>
              <a:t>CELULAR, OU FAZER NO COMPUTADOR, UTILIZANDO O WORD.</a:t>
            </a:r>
          </a:p>
          <a:p>
            <a:pPr>
              <a:lnSpc>
                <a:spcPct val="150000"/>
              </a:lnSpc>
            </a:pPr>
            <a:endParaRPr lang="pt-BR" dirty="0"/>
          </a:p>
        </p:txBody>
      </p:sp>
      <p:pic>
        <p:nvPicPr>
          <p:cNvPr id="2" name="Imagem 1">
            <a:extLst>
              <a:ext uri="{FF2B5EF4-FFF2-40B4-BE49-F238E27FC236}">
                <a16:creationId xmlns:a16="http://schemas.microsoft.com/office/drawing/2014/main" id="{2855212B-A39E-2EA5-157E-343A6FA9A658}"/>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67959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6C127DF-AABA-141F-3B71-7F4093B90EB9}"/>
              </a:ext>
            </a:extLst>
          </p:cNvPr>
          <p:cNvSpPr txBox="1"/>
          <p:nvPr/>
        </p:nvSpPr>
        <p:spPr>
          <a:xfrm>
            <a:off x="825698" y="746967"/>
            <a:ext cx="10540603" cy="5632311"/>
          </a:xfrm>
          <a:prstGeom prst="rect">
            <a:avLst/>
          </a:prstGeom>
          <a:noFill/>
        </p:spPr>
        <p:txBody>
          <a:bodyPr wrap="square">
            <a:spAutoFit/>
          </a:bodyPr>
          <a:lstStyle/>
          <a:p>
            <a:r>
              <a:rPr lang="pt-BR" dirty="0"/>
              <a:t>EM NOSSAS SEQUENCIAS DE ATIVIDADES FIZEMOS A LEITURA DAS OBRAS DO ARTISTA GUATAÇARA MONTEIRO, CUJAS LINHAS FAZEM UM PERCURSO EM UMA SUPERFÍCIE (EM UM QUADRO), E DA CRIAÇÃO DO ARTISTA</a:t>
            </a:r>
          </a:p>
          <a:p>
            <a:r>
              <a:rPr lang="pt-BR" dirty="0"/>
              <a:t>ERNESTO NETO, CUJAS LINHAS NÃO ESTÃO DESENHADAS SOBRE UMA SUPERFÍCIE, MAS SOBRE O PRÓPRIO ESPAÇO.</a:t>
            </a:r>
          </a:p>
          <a:p>
            <a:endParaRPr lang="pt-BR" dirty="0"/>
          </a:p>
          <a:p>
            <a:r>
              <a:rPr lang="pt-BR" b="1" dirty="0"/>
              <a:t> 6.1 - FAZENDO ARTE</a:t>
            </a:r>
          </a:p>
          <a:p>
            <a:endParaRPr lang="pt-BR" dirty="0"/>
          </a:p>
          <a:p>
            <a:r>
              <a:rPr lang="pt-BR" dirty="0"/>
              <a:t>AGORA VOCÊ!</a:t>
            </a:r>
          </a:p>
          <a:p>
            <a:r>
              <a:rPr lang="pt-BR" dirty="0"/>
              <a:t>PRIMEIRO PENSE EM UM DESENHO QUE SIMBOLIZE A SUA CIDADE.</a:t>
            </a:r>
          </a:p>
          <a:p>
            <a:r>
              <a:rPr lang="pt-BR" dirty="0"/>
              <a:t>MATERIAL NECESSÁRIO:</a:t>
            </a:r>
          </a:p>
          <a:p>
            <a:endParaRPr lang="pt-BR" dirty="0"/>
          </a:p>
          <a:p>
            <a:r>
              <a:rPr lang="pt-BR" dirty="0"/>
              <a:t>• BARBANTE, LÃ OU OUTRO TIPO DE FIO QUE VOCÊ TIVER EM CASA;</a:t>
            </a:r>
          </a:p>
          <a:p>
            <a:r>
              <a:rPr lang="pt-BR" dirty="0"/>
              <a:t>• FOLHA SULFITE OU PAPELÃO;</a:t>
            </a:r>
          </a:p>
          <a:p>
            <a:r>
              <a:rPr lang="pt-BR" dirty="0"/>
              <a:t>• COLA.</a:t>
            </a:r>
          </a:p>
          <a:p>
            <a:endParaRPr lang="pt-BR" dirty="0"/>
          </a:p>
          <a:p>
            <a:r>
              <a:rPr lang="pt-BR" dirty="0"/>
              <a:t>TRABALHE, COLANDO AS LINHAS, CRIANDO AS FORMAS E O DESENHO QUE VOCÊ ESCOLHEU PARA</a:t>
            </a:r>
          </a:p>
          <a:p>
            <a:r>
              <a:rPr lang="pt-BR" dirty="0"/>
              <a:t>SIMBOLIZAR A SUA CIDADE.</a:t>
            </a:r>
          </a:p>
          <a:p>
            <a:endParaRPr lang="pt-BR" dirty="0"/>
          </a:p>
          <a:p>
            <a:r>
              <a:rPr lang="pt-BR" dirty="0"/>
              <a:t>CASO NÃO TENHA BARBANTE OU LÃ, FAÇA UM DESENHO COM LÁPIS /LÁPIS DE COR.</a:t>
            </a:r>
          </a:p>
          <a:p>
            <a:r>
              <a:rPr lang="pt-BR" dirty="0"/>
              <a:t>DIVIRTA-SE!</a:t>
            </a:r>
          </a:p>
        </p:txBody>
      </p:sp>
      <p:pic>
        <p:nvPicPr>
          <p:cNvPr id="2" name="Imagem 1">
            <a:extLst>
              <a:ext uri="{FF2B5EF4-FFF2-40B4-BE49-F238E27FC236}">
                <a16:creationId xmlns:a16="http://schemas.microsoft.com/office/drawing/2014/main" id="{4A7014A7-85F5-E4F1-9EC0-F6D4C73A1D8F}"/>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474512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427DEEF-EA8D-5382-779A-DE07A1366CAC}"/>
              </a:ext>
            </a:extLst>
          </p:cNvPr>
          <p:cNvSpPr txBox="1"/>
          <p:nvPr/>
        </p:nvSpPr>
        <p:spPr>
          <a:xfrm>
            <a:off x="1390054" y="1471256"/>
            <a:ext cx="9897665" cy="3511859"/>
          </a:xfrm>
          <a:prstGeom prst="rect">
            <a:avLst/>
          </a:prstGeom>
          <a:noFill/>
        </p:spPr>
        <p:txBody>
          <a:bodyPr wrap="square">
            <a:spAutoFit/>
          </a:bodyPr>
          <a:lstStyle/>
          <a:p>
            <a:pPr>
              <a:lnSpc>
                <a:spcPct val="150000"/>
              </a:lnSpc>
            </a:pPr>
            <a:r>
              <a:rPr lang="pt-BR" dirty="0"/>
              <a:t>VIMOS OS MOVIMENTOS QUE FAZEMOS NO DIA A DIA SENDO TRANSFORMADOS</a:t>
            </a:r>
          </a:p>
          <a:p>
            <a:pPr>
              <a:lnSpc>
                <a:spcPct val="150000"/>
              </a:lnSpc>
            </a:pPr>
            <a:r>
              <a:rPr lang="pt-BR" dirty="0"/>
              <a:t>EM CONTEÚDO E MATERIAL DE DANÇA E QUE PARA CRIAR MOVIMENTOS DE DANÇA, PODEMOS BUSCAR INSPIRAÇÕES EM DIFERENTES FONTES. </a:t>
            </a:r>
          </a:p>
          <a:p>
            <a:pPr>
              <a:lnSpc>
                <a:spcPct val="150000"/>
              </a:lnSpc>
            </a:pPr>
            <a:endParaRPr lang="pt-BR" dirty="0"/>
          </a:p>
          <a:p>
            <a:r>
              <a:rPr lang="pt-BR" b="1" dirty="0"/>
              <a:t>6.2 - FAZENDO ARTE</a:t>
            </a:r>
          </a:p>
          <a:p>
            <a:endParaRPr lang="pt-BR" b="1" dirty="0"/>
          </a:p>
          <a:p>
            <a:pPr>
              <a:lnSpc>
                <a:spcPct val="150000"/>
              </a:lnSpc>
            </a:pPr>
            <a:r>
              <a:rPr lang="pt-BR" dirty="0"/>
              <a:t>VIMOS QUE REPRODUZIR OU MODIFICAR OS MOVIMENTOS QUE FAZEMOS NO DIA A DIA PODE</a:t>
            </a:r>
          </a:p>
          <a:p>
            <a:pPr>
              <a:lnSpc>
                <a:spcPct val="150000"/>
              </a:lnSpc>
            </a:pPr>
            <a:r>
              <a:rPr lang="pt-BR" dirty="0"/>
              <a:t>SER O PONTO DE PARTIDA PARA CRIAÇÃO DE UMA SEQUÊNCIA DE MOVIMENTOS DANÇANTES</a:t>
            </a:r>
          </a:p>
          <a:p>
            <a:pPr>
              <a:lnSpc>
                <a:spcPct val="150000"/>
              </a:lnSpc>
            </a:pPr>
            <a:endParaRPr lang="pt-BR" b="1" dirty="0"/>
          </a:p>
        </p:txBody>
      </p:sp>
      <p:pic>
        <p:nvPicPr>
          <p:cNvPr id="2" name="Imagem 1">
            <a:extLst>
              <a:ext uri="{FF2B5EF4-FFF2-40B4-BE49-F238E27FC236}">
                <a16:creationId xmlns:a16="http://schemas.microsoft.com/office/drawing/2014/main" id="{C5A17624-5C96-69C9-0FED-5E97667ACE6F}"/>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29483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0F43A0B-E8CB-E51F-D913-8305FF75938A}"/>
              </a:ext>
            </a:extLst>
          </p:cNvPr>
          <p:cNvSpPr txBox="1"/>
          <p:nvPr/>
        </p:nvSpPr>
        <p:spPr>
          <a:xfrm>
            <a:off x="1304926" y="634324"/>
            <a:ext cx="9239250" cy="4481355"/>
          </a:xfrm>
          <a:prstGeom prst="rect">
            <a:avLst/>
          </a:prstGeom>
          <a:noFill/>
        </p:spPr>
        <p:txBody>
          <a:bodyPr wrap="square">
            <a:spAutoFit/>
          </a:bodyPr>
          <a:lstStyle/>
          <a:p>
            <a:endParaRPr lang="pt-BR" dirty="0"/>
          </a:p>
          <a:p>
            <a:pPr>
              <a:lnSpc>
                <a:spcPct val="150000"/>
              </a:lnSpc>
            </a:pPr>
            <a:r>
              <a:rPr lang="pt-BR" b="1" dirty="0"/>
              <a:t>6.3 - FAZENDO ARTE</a:t>
            </a:r>
          </a:p>
          <a:p>
            <a:pPr>
              <a:lnSpc>
                <a:spcPct val="150000"/>
              </a:lnSpc>
            </a:pPr>
            <a:r>
              <a:rPr lang="pt-BR" dirty="0"/>
              <a:t>VAMOS LÁ NOS DIVERTIR!</a:t>
            </a:r>
          </a:p>
          <a:p>
            <a:pPr>
              <a:lnSpc>
                <a:spcPct val="150000"/>
              </a:lnSpc>
            </a:pPr>
            <a:r>
              <a:rPr lang="pt-BR" dirty="0"/>
              <a:t>SIGA O ROTEIRO ABAIXO PARA REALIZAR A SUA CRIAÇÃO:</a:t>
            </a:r>
          </a:p>
          <a:p>
            <a:pPr>
              <a:lnSpc>
                <a:spcPct val="150000"/>
              </a:lnSpc>
            </a:pPr>
            <a:r>
              <a:rPr lang="pt-BR" dirty="0"/>
              <a:t>• PENSE E SELECIONE QUATRO, OU MAIS MOVIMENTOS QUE VOCÊ FAZ NO SEU DIA A DIA</a:t>
            </a:r>
          </a:p>
          <a:p>
            <a:pPr>
              <a:lnSpc>
                <a:spcPct val="150000"/>
              </a:lnSpc>
            </a:pPr>
            <a:r>
              <a:rPr lang="pt-BR" dirty="0"/>
              <a:t>(EXEMPLO: ESCOVAR OS DENTES, SENTAR, ANDAR DE BICICLETA, ENTRE OUTROS)</a:t>
            </a:r>
          </a:p>
          <a:p>
            <a:pPr>
              <a:lnSpc>
                <a:spcPct val="150000"/>
              </a:lnSpc>
            </a:pPr>
            <a:r>
              <a:rPr lang="pt-BR" dirty="0"/>
              <a:t>• EXPERIMENTE REPRODUZIR ESSES MOVIMENTOS.</a:t>
            </a:r>
          </a:p>
          <a:p>
            <a:pPr>
              <a:lnSpc>
                <a:spcPct val="150000"/>
              </a:lnSpc>
            </a:pPr>
            <a:r>
              <a:rPr lang="pt-BR" dirty="0"/>
              <a:t>AGORA É HORA DE DANÇAR!!</a:t>
            </a:r>
          </a:p>
          <a:p>
            <a:pPr>
              <a:lnSpc>
                <a:spcPct val="150000"/>
              </a:lnSpc>
            </a:pPr>
            <a:r>
              <a:rPr lang="pt-BR" dirty="0"/>
              <a:t>• ESCOLHA SONS, OU TRECHOS DE MÚSICA, PARA ACOMPANHAR SEUS MOVIMENTOS.</a:t>
            </a:r>
          </a:p>
          <a:p>
            <a:pPr>
              <a:lnSpc>
                <a:spcPct val="150000"/>
              </a:lnSpc>
            </a:pPr>
            <a:r>
              <a:rPr lang="pt-BR" dirty="0"/>
              <a:t>• DECIDA COMO COMBINAR OS MOVIMENTOS QUE VOCÊ ESCOLHEU E CRIE A SUA DANÇA.</a:t>
            </a:r>
          </a:p>
          <a:p>
            <a:pPr>
              <a:lnSpc>
                <a:spcPct val="150000"/>
              </a:lnSpc>
            </a:pPr>
            <a:r>
              <a:rPr lang="pt-BR" dirty="0"/>
              <a:t>• DEPOIS DE ENSAIAR BASTANTE, APRESENTE A SUA CRIAÇÃO PARA ALGUÉM.</a:t>
            </a:r>
          </a:p>
        </p:txBody>
      </p:sp>
      <p:pic>
        <p:nvPicPr>
          <p:cNvPr id="2" name="Imagem 1">
            <a:extLst>
              <a:ext uri="{FF2B5EF4-FFF2-40B4-BE49-F238E27FC236}">
                <a16:creationId xmlns:a16="http://schemas.microsoft.com/office/drawing/2014/main" id="{3A3BBC71-E1BE-F644-7C89-E2B0ABDBE86D}"/>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58418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F32720A-A336-4CF7-B9C4-BC804A6DBD7D}"/>
              </a:ext>
            </a:extLst>
          </p:cNvPr>
          <p:cNvSpPr txBox="1"/>
          <p:nvPr/>
        </p:nvSpPr>
        <p:spPr>
          <a:xfrm>
            <a:off x="1147167" y="1001284"/>
            <a:ext cx="9897665" cy="4486100"/>
          </a:xfrm>
          <a:prstGeom prst="rect">
            <a:avLst/>
          </a:prstGeom>
          <a:noFill/>
        </p:spPr>
        <p:txBody>
          <a:bodyPr wrap="square">
            <a:spAutoFit/>
          </a:bodyPr>
          <a:lstStyle/>
          <a:p>
            <a:pPr>
              <a:lnSpc>
                <a:spcPct val="150000"/>
              </a:lnSpc>
            </a:pPr>
            <a:r>
              <a:rPr lang="pt-BR" sz="1600" dirty="0"/>
              <a:t>OLHAMOS PARA AS LINHAS E PARA AS FORMAS QUE ESTÃO PRESENTES NA ARTE E NO NOSSO DIA A DIA. VIMOS COMO ELAS EXPRESSAM IDEIAS E NOS CONTAM HISTÓRIAS E QUE PODEMOS CRIAR PERSONAGENS, DESENHANDO SOBRE AS IMAGENS DOS OBJETOS DO NOSSO COTIDIANO.</a:t>
            </a:r>
          </a:p>
          <a:p>
            <a:pPr>
              <a:lnSpc>
                <a:spcPct val="150000"/>
              </a:lnSpc>
            </a:pPr>
            <a:endParaRPr lang="pt-BR" sz="1600" dirty="0"/>
          </a:p>
          <a:p>
            <a:pPr>
              <a:lnSpc>
                <a:spcPct val="150000"/>
              </a:lnSpc>
            </a:pPr>
            <a:r>
              <a:rPr lang="pt-BR" sz="1600" b="1" dirty="0"/>
              <a:t>FAZENDO ARTE</a:t>
            </a:r>
          </a:p>
          <a:p>
            <a:pPr>
              <a:lnSpc>
                <a:spcPct val="150000"/>
              </a:lnSpc>
            </a:pPr>
            <a:r>
              <a:rPr lang="pt-BR" sz="1600" dirty="0"/>
              <a:t>AGORA É SUA VEZ DE CONTAR HISTÓRIAS, USANDO POUCAS LINHAS!</a:t>
            </a:r>
          </a:p>
          <a:p>
            <a:pPr>
              <a:lnSpc>
                <a:spcPct val="150000"/>
              </a:lnSpc>
            </a:pPr>
            <a:r>
              <a:rPr lang="pt-BR" sz="1600" dirty="0"/>
              <a:t>SIGA ALGUMAS DICAS:</a:t>
            </a:r>
          </a:p>
          <a:p>
            <a:pPr>
              <a:lnSpc>
                <a:spcPct val="150000"/>
              </a:lnSpc>
            </a:pPr>
            <a:endParaRPr lang="pt-BR" sz="1600" dirty="0"/>
          </a:p>
          <a:p>
            <a:pPr>
              <a:lnSpc>
                <a:spcPct val="150000"/>
              </a:lnSpc>
            </a:pPr>
            <a:r>
              <a:rPr lang="pt-BR" sz="1600" dirty="0"/>
              <a:t>• CRIE UM DESENHO QUE CONTE UM POUCO DA SUA ROTINA.</a:t>
            </a:r>
          </a:p>
          <a:p>
            <a:pPr>
              <a:lnSpc>
                <a:spcPct val="150000"/>
              </a:lnSpc>
            </a:pPr>
            <a:r>
              <a:rPr lang="pt-BR" sz="1600" dirty="0"/>
              <a:t>• ESCOLHA UM OBJETO DE SUA CASA PARA COMPOR A SUA CRIAÇÃO. VOCÊ NÃO PRECISA SAIR</a:t>
            </a:r>
          </a:p>
          <a:p>
            <a:pPr>
              <a:lnSpc>
                <a:spcPct val="150000"/>
              </a:lnSpc>
            </a:pPr>
            <a:r>
              <a:rPr lang="pt-BR" sz="1600" dirty="0"/>
              <a:t>DESENHANDO PELA CASA; FAÇA O DESENHO EM UMA FOLHA E COLE-O PRÓXIMO AO OBJETO QUE VOCÊ</a:t>
            </a:r>
          </a:p>
          <a:p>
            <a:pPr>
              <a:lnSpc>
                <a:spcPct val="150000"/>
              </a:lnSpc>
            </a:pPr>
            <a:r>
              <a:rPr lang="pt-BR" sz="1600" dirty="0"/>
              <a:t>ESCOLHEU. VAMOS TENTAR?</a:t>
            </a:r>
          </a:p>
        </p:txBody>
      </p:sp>
      <p:pic>
        <p:nvPicPr>
          <p:cNvPr id="2" name="Imagem 1">
            <a:extLst>
              <a:ext uri="{FF2B5EF4-FFF2-40B4-BE49-F238E27FC236}">
                <a16:creationId xmlns:a16="http://schemas.microsoft.com/office/drawing/2014/main" id="{E8969BE5-08F0-7362-45F7-14B6281CD7A8}"/>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172584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2FAA6E6-CC6D-0457-B078-C890EBF9BD65}"/>
              </a:ext>
            </a:extLst>
          </p:cNvPr>
          <p:cNvSpPr txBox="1"/>
          <p:nvPr/>
        </p:nvSpPr>
        <p:spPr>
          <a:xfrm>
            <a:off x="1297186" y="1741556"/>
            <a:ext cx="9597628" cy="3108543"/>
          </a:xfrm>
          <a:prstGeom prst="rect">
            <a:avLst/>
          </a:prstGeom>
          <a:noFill/>
        </p:spPr>
        <p:txBody>
          <a:bodyPr wrap="square">
            <a:spAutoFit/>
          </a:bodyPr>
          <a:lstStyle/>
          <a:p>
            <a:pPr algn="just"/>
            <a:r>
              <a:rPr lang="pt-BR" sz="2000" dirty="0"/>
              <a:t>CONHECEMOS A RIQUEZA DOS TIMBRES DE DUAS OBRAS MUSICAIS E OBSERVAMOS QUE AS COMPOSIÇÕES EXPLORAM DIVERSOS INSTRUMENTOS: NA OBRA DE VILLA-LOBOS.</a:t>
            </a:r>
          </a:p>
          <a:p>
            <a:pPr algn="just"/>
            <a:endParaRPr lang="pt-BR" sz="2000" dirty="0"/>
          </a:p>
          <a:p>
            <a:pPr algn="just"/>
            <a:r>
              <a:rPr lang="pt-BR" sz="2000" dirty="0"/>
              <a:t>INSTRUMENTOS DAS FAMÍLIAS DA ORQUESTRA (CORDAS, MADEIRA, METAL E PERCUSSÃO); E NA CANÇÃO DO GRUPO TREM DA VIRAÇÃO, INSTRUMENTOS REGIONAIS</a:t>
            </a:r>
          </a:p>
          <a:p>
            <a:pPr algn="just"/>
            <a:endParaRPr lang="pt-BR" sz="2000" dirty="0"/>
          </a:p>
          <a:p>
            <a:pPr algn="just"/>
            <a:r>
              <a:rPr lang="pt-BR" sz="2000" dirty="0"/>
              <a:t> (SANFONA, VIOLÃO E TRIÂNGULO)</a:t>
            </a:r>
          </a:p>
          <a:p>
            <a:pPr algn="just"/>
            <a:r>
              <a:rPr lang="pt-BR" sz="2000" dirty="0"/>
              <a:t>E QUE AMBOS EXPLORAM A VOZ.</a:t>
            </a:r>
          </a:p>
          <a:p>
            <a:endParaRPr lang="pt-BR" dirty="0"/>
          </a:p>
          <a:p>
            <a:endParaRPr lang="pt-BR" dirty="0"/>
          </a:p>
        </p:txBody>
      </p:sp>
      <p:pic>
        <p:nvPicPr>
          <p:cNvPr id="2" name="Imagem 1">
            <a:extLst>
              <a:ext uri="{FF2B5EF4-FFF2-40B4-BE49-F238E27FC236}">
                <a16:creationId xmlns:a16="http://schemas.microsoft.com/office/drawing/2014/main" id="{F6868A24-1CAF-32B7-E231-CC56DC26D26A}"/>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03500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62074CC-1AF0-C501-AF6D-D4198B31692B}"/>
              </a:ext>
            </a:extLst>
          </p:cNvPr>
          <p:cNvSpPr txBox="1"/>
          <p:nvPr/>
        </p:nvSpPr>
        <p:spPr>
          <a:xfrm>
            <a:off x="2080372" y="988448"/>
            <a:ext cx="8031255" cy="646331"/>
          </a:xfrm>
          <a:prstGeom prst="rect">
            <a:avLst/>
          </a:prstGeom>
          <a:noFill/>
        </p:spPr>
        <p:txBody>
          <a:bodyPr wrap="square">
            <a:spAutoFit/>
          </a:bodyPr>
          <a:lstStyle/>
          <a:p>
            <a:br>
              <a:rPr lang="pt-BR" dirty="0"/>
            </a:br>
            <a:endParaRPr lang="pt-BR" dirty="0"/>
          </a:p>
        </p:txBody>
      </p:sp>
      <p:pic>
        <p:nvPicPr>
          <p:cNvPr id="3" name="Imagem 2">
            <a:extLst>
              <a:ext uri="{FF2B5EF4-FFF2-40B4-BE49-F238E27FC236}">
                <a16:creationId xmlns:a16="http://schemas.microsoft.com/office/drawing/2014/main" id="{9BC7383F-33BB-81A2-A474-D84C0CBB4BEF}"/>
              </a:ext>
            </a:extLst>
          </p:cNvPr>
          <p:cNvPicPr>
            <a:picLocks noChangeAspect="1"/>
          </p:cNvPicPr>
          <p:nvPr/>
        </p:nvPicPr>
        <p:blipFill rotWithShape="1">
          <a:blip r:embed="rId3"/>
          <a:srcRect l="38502" t="32908" r="39674" b="30544"/>
          <a:stretch/>
        </p:blipFill>
        <p:spPr>
          <a:xfrm>
            <a:off x="7908548" y="1663028"/>
            <a:ext cx="3443288" cy="3242108"/>
          </a:xfrm>
          <a:prstGeom prst="rect">
            <a:avLst/>
          </a:prstGeom>
        </p:spPr>
      </p:pic>
      <p:sp>
        <p:nvSpPr>
          <p:cNvPr id="6" name="CaixaDeTexto 5">
            <a:extLst>
              <a:ext uri="{FF2B5EF4-FFF2-40B4-BE49-F238E27FC236}">
                <a16:creationId xmlns:a16="http://schemas.microsoft.com/office/drawing/2014/main" id="{DB16A4FA-7D73-401D-DB7E-39F5C417A45D}"/>
              </a:ext>
            </a:extLst>
          </p:cNvPr>
          <p:cNvSpPr txBox="1"/>
          <p:nvPr/>
        </p:nvSpPr>
        <p:spPr>
          <a:xfrm>
            <a:off x="703659" y="457472"/>
            <a:ext cx="6325366" cy="6004849"/>
          </a:xfrm>
          <a:prstGeom prst="rect">
            <a:avLst/>
          </a:prstGeom>
          <a:noFill/>
        </p:spPr>
        <p:txBody>
          <a:bodyPr wrap="square">
            <a:spAutoFit/>
          </a:bodyPr>
          <a:lstStyle/>
          <a:p>
            <a:r>
              <a:rPr lang="pt-BR" b="1" dirty="0"/>
              <a:t>SOBRE O MUSEU</a:t>
            </a:r>
          </a:p>
          <a:p>
            <a:endParaRPr lang="pt-BR" dirty="0"/>
          </a:p>
          <a:p>
            <a:pPr algn="just">
              <a:lnSpc>
                <a:spcPct val="150000"/>
              </a:lnSpc>
            </a:pPr>
            <a:r>
              <a:rPr lang="pt-BR" b="0" i="0" dirty="0">
                <a:solidFill>
                  <a:srgbClr val="000000"/>
                </a:solidFill>
                <a:effectLst/>
              </a:rPr>
              <a:t>SEUS TRABALHOS CONTAM HISTÓRIAS, ÀS VEZES AUTOBIOGRÁFICAS, CUJAS TRAMAS ENVOLVEM FANTASIA, RELAÇÕES AFETIVAS, QUESTIONAMENTOS, SONHOS E EXPERIÊNCIAS DE VIDA. OSGEMEOS MANTÉM SEU ATELIÊ, ATÉ HOJE, NO CAMBUCI, ANTIGO BAIRRO DE OPERÁRIOS E IMIGRANTES NA REGIÃO CENTRAL DE SÃO PAULO, NO QUAL PASSARAM SUA INFÂNCIA E JUVENTUDE. A PARTIR DA DÉCADA DE 1990, SUAS EXPERIMENTAÇÕES, NÃO SÓ EM GRAFITTI, MAS TAMBÉM PINTURA EM TELAS E ESCULTURAS ESTÁTICAS E CINÉTICAS, ULTRAPASSARAM OS LIMITES BIDIMENSIONAIS, CULMINANDO NA CONSTRUÇÃO DE UM UNIVERSO PRÓPRIO QUE OPERA ENTRE O SONHO E A REALIDADE. </a:t>
            </a:r>
            <a:r>
              <a:rPr lang="pt-BR" dirty="0"/>
              <a:t>OBSERVE AO LADO ALGUMAS DAS OBRAS DA DUPLA: OSGEMEOS.</a:t>
            </a:r>
          </a:p>
        </p:txBody>
      </p:sp>
      <p:pic>
        <p:nvPicPr>
          <p:cNvPr id="16386" name="Picture 2" descr="Passeios culturais: Os Gêmeos na Pinacoteca | Mari Pelo Mundo - Viagens  exclusivas e de luxo em família">
            <a:extLst>
              <a:ext uri="{FF2B5EF4-FFF2-40B4-BE49-F238E27FC236}">
                <a16:creationId xmlns:a16="http://schemas.microsoft.com/office/drawing/2014/main" id="{2659C6A0-921C-DD71-7806-21EC26FF1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2704" y="1415617"/>
            <a:ext cx="4322811" cy="324210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364B845-9200-1DA3-B8DD-B3D61126B094}"/>
              </a:ext>
            </a:extLst>
          </p:cNvPr>
          <p:cNvPicPr>
            <a:picLocks noChangeAspect="1"/>
          </p:cNvPicPr>
          <p:nvPr/>
        </p:nvPicPr>
        <p:blipFill rotWithShape="1">
          <a:blip r:embed="rId5"/>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280944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B24CEFB-9148-9ED2-5681-0BE0AAA42A5A}"/>
              </a:ext>
            </a:extLst>
          </p:cNvPr>
          <p:cNvSpPr txBox="1"/>
          <p:nvPr/>
        </p:nvSpPr>
        <p:spPr>
          <a:xfrm>
            <a:off x="940295" y="766768"/>
            <a:ext cx="10311409" cy="5324464"/>
          </a:xfrm>
          <a:prstGeom prst="rect">
            <a:avLst/>
          </a:prstGeom>
          <a:noFill/>
        </p:spPr>
        <p:txBody>
          <a:bodyPr wrap="square">
            <a:spAutoFit/>
          </a:bodyPr>
          <a:lstStyle/>
          <a:p>
            <a:pPr algn="ctr"/>
            <a:r>
              <a:rPr lang="pt-BR" sz="2000" b="1" dirty="0"/>
              <a:t>7 - FAZENDO ARTE</a:t>
            </a:r>
          </a:p>
          <a:p>
            <a:pPr algn="just"/>
            <a:endParaRPr lang="pt-BR" sz="2000" b="1" dirty="0"/>
          </a:p>
          <a:p>
            <a:pPr algn="just">
              <a:lnSpc>
                <a:spcPct val="150000"/>
              </a:lnSpc>
            </a:pPr>
            <a:r>
              <a:rPr lang="pt-BR" sz="2000" dirty="0"/>
              <a:t>OBSERVE AS ÁRVORES NAS RUAS E IMAGINE UMA ORQUESTRA. QUE SONS (TIMBRES) PODEMOS</a:t>
            </a:r>
          </a:p>
          <a:p>
            <a:pPr algn="just">
              <a:lnSpc>
                <a:spcPct val="150000"/>
              </a:lnSpc>
            </a:pPr>
            <a:r>
              <a:rPr lang="pt-BR" sz="2000" dirty="0"/>
              <a:t>PRODUZIR, A PARTIR DOS MATERIAIS DAS ÁRVORES, TAIS COMO FOLHAS, CASCAS, SEMENTES E GALHOS?</a:t>
            </a:r>
          </a:p>
          <a:p>
            <a:pPr algn="just">
              <a:lnSpc>
                <a:spcPct val="150000"/>
              </a:lnSpc>
            </a:pPr>
            <a:r>
              <a:rPr lang="pt-BR" sz="2000" dirty="0"/>
              <a:t>CRIE UM INSTRUMENTO MUSICAL COM ESSES ELEMENTOS QUE AS ÁRVORES OFERECEM. OS</a:t>
            </a:r>
          </a:p>
          <a:p>
            <a:pPr algn="just">
              <a:lnSpc>
                <a:spcPct val="150000"/>
              </a:lnSpc>
            </a:pPr>
            <a:r>
              <a:rPr lang="pt-BR" sz="2000" dirty="0"/>
              <a:t>GALHOS PODEM VIRAR CLAVES E BAQUETAS DE UM TAMBOR; AS SEMENTES E AS CASCAS PODEM VIRAR CHOCALHOS E INSTRUMENTOS DE PERCUSSÃO, E AS FOLHAS PODEM IMITAR O SOM DO VENTO.</a:t>
            </a:r>
          </a:p>
          <a:p>
            <a:pPr algn="just">
              <a:lnSpc>
                <a:spcPct val="150000"/>
              </a:lnSpc>
            </a:pPr>
            <a:r>
              <a:rPr lang="pt-BR" sz="2000" dirty="0"/>
              <a:t>AGORA SOLTE A SUA IMAGINAÇÃO, ESCOLHA UMA CANÇÃO QUE GOSTE E COM O SEU</a:t>
            </a:r>
          </a:p>
          <a:p>
            <a:pPr algn="just">
              <a:lnSpc>
                <a:spcPct val="150000"/>
              </a:lnSpc>
            </a:pPr>
            <a:r>
              <a:rPr lang="pt-BR" sz="2000" dirty="0"/>
              <a:t>INSTRUMENTO, TENTE ACOMPANHAR.</a:t>
            </a:r>
          </a:p>
          <a:p>
            <a:pPr algn="just">
              <a:lnSpc>
                <a:spcPct val="150000"/>
              </a:lnSpc>
            </a:pPr>
            <a:r>
              <a:rPr lang="pt-BR" sz="2000" dirty="0"/>
              <a:t>BOM TRABALHO!</a:t>
            </a:r>
          </a:p>
        </p:txBody>
      </p:sp>
      <p:pic>
        <p:nvPicPr>
          <p:cNvPr id="2" name="Imagem 1">
            <a:extLst>
              <a:ext uri="{FF2B5EF4-FFF2-40B4-BE49-F238E27FC236}">
                <a16:creationId xmlns:a16="http://schemas.microsoft.com/office/drawing/2014/main" id="{581F82DD-B2D7-63B8-4EAA-1C2F8A11FD4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408177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DFB3BED-93F4-6B6D-CD7E-2FFD914D1A74}"/>
              </a:ext>
            </a:extLst>
          </p:cNvPr>
          <p:cNvSpPr txBox="1"/>
          <p:nvPr/>
        </p:nvSpPr>
        <p:spPr>
          <a:xfrm>
            <a:off x="1132880" y="703574"/>
            <a:ext cx="9926239" cy="5450851"/>
          </a:xfrm>
          <a:prstGeom prst="rect">
            <a:avLst/>
          </a:prstGeom>
          <a:noFill/>
        </p:spPr>
        <p:txBody>
          <a:bodyPr wrap="square">
            <a:spAutoFit/>
          </a:bodyPr>
          <a:lstStyle/>
          <a:p>
            <a:pPr>
              <a:lnSpc>
                <a:spcPct val="150000"/>
              </a:lnSpc>
            </a:pPr>
            <a:r>
              <a:rPr lang="pt-BR" dirty="0"/>
              <a:t>ESTUDAMOS SOBRE O TEATRO. VIMOS QUE ATORES E ATRIZES TÊM NO CORPO SUA PRINCIPAL FONTE DE POESIA E MUITOS SE DEDICAM A INVESTIGAR AS POSSIBILIDADES DO CORPO COMO BASE PARA A SUA CRIAÇÃO POÉTICA E ARTÍSTICA. FALAMOS SOBRE A MÍMICA, UM DOS PRINCIPAIS CAMPOS DE PESQUISA E DE CRIAÇÃO NESSA RELAÇÃO ENTRE TEATRO E CORPO.</a:t>
            </a:r>
          </a:p>
          <a:p>
            <a:pPr>
              <a:lnSpc>
                <a:spcPct val="150000"/>
              </a:lnSpc>
            </a:pPr>
            <a:endParaRPr lang="pt-BR" dirty="0"/>
          </a:p>
          <a:p>
            <a:pPr>
              <a:lnSpc>
                <a:spcPct val="150000"/>
              </a:lnSpc>
            </a:pPr>
            <a:r>
              <a:rPr lang="pt-BR" b="1" dirty="0"/>
              <a:t>7.1 - FAZENDO ARTE</a:t>
            </a:r>
          </a:p>
          <a:p>
            <a:pPr>
              <a:lnSpc>
                <a:spcPct val="150000"/>
              </a:lnSpc>
            </a:pPr>
            <a:r>
              <a:rPr lang="pt-BR" dirty="0"/>
              <a:t>VAMOS VIVER UMA EXPERIÊNCIA TEATRAL?</a:t>
            </a:r>
          </a:p>
          <a:p>
            <a:pPr>
              <a:lnSpc>
                <a:spcPct val="150000"/>
              </a:lnSpc>
            </a:pPr>
            <a:r>
              <a:rPr lang="pt-BR" dirty="0"/>
              <a:t>A ATIVIDADE SERÁ UM JOGO DE ADIVINHA. CONVIDE SEUS FAMILIARES, OU QUEM ESTIVER</a:t>
            </a:r>
          </a:p>
          <a:p>
            <a:pPr>
              <a:lnSpc>
                <a:spcPct val="150000"/>
              </a:lnSpc>
            </a:pPr>
            <a:r>
              <a:rPr lang="pt-BR" dirty="0"/>
              <a:t>PRÓXIMO DE VOCÊ PARA PARTICIPAR. É BEM SIMPLES! CADA JOGADOR DEVERÁ APRESENTAR UMA</a:t>
            </a:r>
          </a:p>
          <a:p>
            <a:pPr>
              <a:lnSpc>
                <a:spcPct val="150000"/>
              </a:lnSpc>
            </a:pPr>
            <a:r>
              <a:rPr lang="pt-BR" dirty="0"/>
              <a:t>PROFISSÃO POR MEIO DE MÍMICA, PELOS MOVIMENTOS CORPORAIS. NÃO PODE FALAR! OS DEMAIS</a:t>
            </a:r>
          </a:p>
          <a:p>
            <a:pPr>
              <a:lnSpc>
                <a:spcPct val="150000"/>
              </a:lnSpc>
            </a:pPr>
            <a:r>
              <a:rPr lang="pt-BR" dirty="0"/>
              <a:t>JOGADORES PRECISAM ADIVINHAR A PROFISSÃO ENCENADA. CADA JOGADOR DEVE APRESENTAR UMA</a:t>
            </a:r>
          </a:p>
          <a:p>
            <a:pPr>
              <a:lnSpc>
                <a:spcPct val="150000"/>
              </a:lnSpc>
            </a:pPr>
            <a:r>
              <a:rPr lang="pt-BR" dirty="0"/>
              <a:t>PROFISSÃO.</a:t>
            </a:r>
          </a:p>
          <a:p>
            <a:pPr>
              <a:lnSpc>
                <a:spcPct val="150000"/>
              </a:lnSpc>
            </a:pPr>
            <a:r>
              <a:rPr lang="pt-BR" dirty="0"/>
              <a:t>DIVIRTA-SE!</a:t>
            </a:r>
          </a:p>
        </p:txBody>
      </p:sp>
      <p:pic>
        <p:nvPicPr>
          <p:cNvPr id="2" name="Imagem 1">
            <a:extLst>
              <a:ext uri="{FF2B5EF4-FFF2-40B4-BE49-F238E27FC236}">
                <a16:creationId xmlns:a16="http://schemas.microsoft.com/office/drawing/2014/main" id="{30BCD71E-A1A6-FBFF-F41F-F8A343B258D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970711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5FEFF11-E754-3D0C-B451-06556FC558EC}"/>
              </a:ext>
            </a:extLst>
          </p:cNvPr>
          <p:cNvSpPr txBox="1"/>
          <p:nvPr/>
        </p:nvSpPr>
        <p:spPr>
          <a:xfrm>
            <a:off x="1289445" y="1119073"/>
            <a:ext cx="9926243" cy="4619854"/>
          </a:xfrm>
          <a:prstGeom prst="rect">
            <a:avLst/>
          </a:prstGeom>
          <a:noFill/>
        </p:spPr>
        <p:txBody>
          <a:bodyPr wrap="square">
            <a:spAutoFit/>
          </a:bodyPr>
          <a:lstStyle/>
          <a:p>
            <a:pPr>
              <a:lnSpc>
                <a:spcPct val="150000"/>
              </a:lnSpc>
            </a:pPr>
            <a:r>
              <a:rPr lang="pt-BR" dirty="0"/>
              <a:t>LEMOS UM TRECHO DA LETRA DE MINHA MISSÃO. </a:t>
            </a:r>
          </a:p>
          <a:p>
            <a:pPr>
              <a:lnSpc>
                <a:spcPct val="150000"/>
              </a:lnSpc>
            </a:pPr>
            <a:r>
              <a:rPr lang="pt-BR" dirty="0"/>
              <a:t>EXISTEM MILHARES DE MOTIVOS PARA A PRÁTICA DO CANTO.</a:t>
            </a:r>
          </a:p>
          <a:p>
            <a:pPr>
              <a:lnSpc>
                <a:spcPct val="150000"/>
              </a:lnSpc>
            </a:pPr>
            <a:endParaRPr lang="pt-BR" dirty="0"/>
          </a:p>
          <a:p>
            <a:pPr>
              <a:lnSpc>
                <a:spcPct val="150000"/>
              </a:lnSpc>
            </a:pPr>
            <a:r>
              <a:rPr lang="pt-BR" dirty="0"/>
              <a:t>● O QUE VOCÊ PENSA A RESPEITO?</a:t>
            </a:r>
          </a:p>
          <a:p>
            <a:pPr>
              <a:lnSpc>
                <a:spcPct val="150000"/>
              </a:lnSpc>
            </a:pPr>
            <a:r>
              <a:rPr lang="pt-BR" dirty="0"/>
              <a:t>● VOCÊ TEM UMA CANÇÃO FAVORITA?</a:t>
            </a:r>
          </a:p>
          <a:p>
            <a:pPr>
              <a:lnSpc>
                <a:spcPct val="150000"/>
              </a:lnSpc>
            </a:pPr>
            <a:r>
              <a:rPr lang="pt-BR" dirty="0"/>
              <a:t>● UMA MÚSICA QUE VOCÊ APRECIA E QUER ESCUTAR SEMPRE?</a:t>
            </a:r>
          </a:p>
          <a:p>
            <a:pPr>
              <a:lnSpc>
                <a:spcPct val="150000"/>
              </a:lnSpc>
            </a:pPr>
            <a:r>
              <a:rPr lang="pt-BR" dirty="0"/>
              <a:t>● UMA MÚSICA QUE VOCÊ GOSTA DE CANTAR QUANDO ESTÁ SÓ?</a:t>
            </a:r>
          </a:p>
          <a:p>
            <a:pPr>
              <a:lnSpc>
                <a:spcPct val="150000"/>
              </a:lnSpc>
            </a:pPr>
            <a:r>
              <a:rPr lang="pt-BR" dirty="0"/>
              <a:t>● UMA MÚSICA QUE VOCÊ GOSTA DE CANTAR COM OS AMIGOS OU COM A FAMÍLIA?</a:t>
            </a:r>
          </a:p>
          <a:p>
            <a:pPr>
              <a:lnSpc>
                <a:spcPct val="150000"/>
              </a:lnSpc>
            </a:pPr>
            <a:endParaRPr lang="pt-BR" dirty="0"/>
          </a:p>
          <a:p>
            <a:pPr>
              <a:lnSpc>
                <a:spcPct val="150000"/>
              </a:lnSpc>
            </a:pPr>
            <a:r>
              <a:rPr lang="pt-BR" dirty="0"/>
              <a:t>RESPONDA AS QUESTÕES ACIMA E ESCREVA A LETRA DA SUA MÚSICA PREFERIDA E DIGA PORQUE</a:t>
            </a:r>
          </a:p>
          <a:p>
            <a:pPr>
              <a:lnSpc>
                <a:spcPct val="150000"/>
              </a:lnSpc>
            </a:pPr>
            <a:r>
              <a:rPr lang="pt-BR" dirty="0"/>
              <a:t>VOCÊ GOSTA DE CANTÁ-LA.</a:t>
            </a:r>
          </a:p>
        </p:txBody>
      </p:sp>
      <p:pic>
        <p:nvPicPr>
          <p:cNvPr id="2" name="Imagem 1">
            <a:extLst>
              <a:ext uri="{FF2B5EF4-FFF2-40B4-BE49-F238E27FC236}">
                <a16:creationId xmlns:a16="http://schemas.microsoft.com/office/drawing/2014/main" id="{8406753B-EEF4-4DB4-4DE4-C075866531A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97353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1560F34-A444-6DAB-C10C-2DA402B9003E}"/>
              </a:ext>
            </a:extLst>
          </p:cNvPr>
          <p:cNvSpPr txBox="1"/>
          <p:nvPr/>
        </p:nvSpPr>
        <p:spPr>
          <a:xfrm>
            <a:off x="402821" y="1299423"/>
            <a:ext cx="12558712" cy="1477328"/>
          </a:xfrm>
          <a:prstGeom prst="rect">
            <a:avLst/>
          </a:prstGeom>
          <a:noFill/>
        </p:spPr>
        <p:txBody>
          <a:bodyPr wrap="square">
            <a:spAutoFit/>
          </a:bodyPr>
          <a:lstStyle/>
          <a:p>
            <a:r>
              <a:rPr lang="pt-BR" dirty="0"/>
              <a:t>Ideias de propostas pedagógica de arte disponível em:</a:t>
            </a:r>
          </a:p>
          <a:p>
            <a:r>
              <a:rPr lang="pt-BR" dirty="0"/>
              <a:t> </a:t>
            </a:r>
            <a:r>
              <a:rPr lang="pt-BR" dirty="0">
                <a:hlinkClick r:id="rId2"/>
              </a:rPr>
              <a:t>https://drive.google.com/file/d/1dNb_ySo_mgojBYpYSY4y_IFRerdghvNG/view</a:t>
            </a:r>
            <a:endParaRPr lang="pt-BR" dirty="0"/>
          </a:p>
          <a:p>
            <a:endParaRPr lang="pt-BR" dirty="0"/>
          </a:p>
          <a:p>
            <a:r>
              <a:rPr lang="pt-BR" dirty="0"/>
              <a:t>Biografia dos artistas disponível em : </a:t>
            </a:r>
            <a:r>
              <a:rPr lang="pt-BR" dirty="0">
                <a:hlinkClick r:id="rId3"/>
              </a:rPr>
              <a:t>https://pinacoteca.org.br/programacao/exposicoes/osgemeos-segredos/</a:t>
            </a:r>
            <a:endParaRPr lang="pt-BR" dirty="0"/>
          </a:p>
          <a:p>
            <a:endParaRPr lang="pt-BR" dirty="0"/>
          </a:p>
        </p:txBody>
      </p:sp>
      <p:sp>
        <p:nvSpPr>
          <p:cNvPr id="5" name="CaixaDeTexto 4">
            <a:extLst>
              <a:ext uri="{FF2B5EF4-FFF2-40B4-BE49-F238E27FC236}">
                <a16:creationId xmlns:a16="http://schemas.microsoft.com/office/drawing/2014/main" id="{3F90311D-708E-E298-72E0-8D50619AB06F}"/>
              </a:ext>
            </a:extLst>
          </p:cNvPr>
          <p:cNvSpPr txBox="1"/>
          <p:nvPr/>
        </p:nvSpPr>
        <p:spPr>
          <a:xfrm>
            <a:off x="402821" y="2776751"/>
            <a:ext cx="11591924" cy="3416320"/>
          </a:xfrm>
          <a:prstGeom prst="rect">
            <a:avLst/>
          </a:prstGeom>
          <a:noFill/>
        </p:spPr>
        <p:txBody>
          <a:bodyPr wrap="square">
            <a:spAutoFit/>
          </a:bodyPr>
          <a:lstStyle/>
          <a:p>
            <a:r>
              <a:rPr lang="pt-BR" dirty="0"/>
              <a:t>Vídeo sobre a exposição  dos Gêmeos disponível em: </a:t>
            </a:r>
            <a:r>
              <a:rPr lang="pt-BR" dirty="0">
                <a:hlinkClick r:id="rId4"/>
              </a:rPr>
              <a:t>https://www.youtube.com/watch?v=8TQN02-d78U</a:t>
            </a:r>
            <a:endParaRPr lang="pt-BR" dirty="0"/>
          </a:p>
          <a:p>
            <a:endParaRPr lang="pt-BR" dirty="0"/>
          </a:p>
          <a:p>
            <a:r>
              <a:rPr lang="pt-BR" dirty="0"/>
              <a:t>Esculturas de </a:t>
            </a:r>
            <a:r>
              <a:rPr lang="pt-BR" i="0" dirty="0">
                <a:solidFill>
                  <a:srgbClr val="211922"/>
                </a:solidFill>
                <a:effectLst/>
                <a:latin typeface="var(--font-family-default-latin)"/>
              </a:rPr>
              <a:t>Tomie Ohtake disponível em: </a:t>
            </a:r>
            <a:r>
              <a:rPr lang="pt-BR" i="0" dirty="0">
                <a:solidFill>
                  <a:srgbClr val="211922"/>
                </a:solidFill>
                <a:effectLst/>
                <a:latin typeface="var(--font-family-default-latin)"/>
                <a:hlinkClick r:id="rId5"/>
              </a:rPr>
              <a:t>https://br.pinterest.com/pin/639933428273925546/</a:t>
            </a:r>
            <a:endParaRPr lang="pt-BR" i="0" dirty="0">
              <a:solidFill>
                <a:srgbClr val="211922"/>
              </a:solidFill>
              <a:effectLst/>
              <a:latin typeface="var(--font-family-default-latin)"/>
            </a:endParaRPr>
          </a:p>
          <a:p>
            <a:endParaRPr lang="pt-BR" dirty="0">
              <a:solidFill>
                <a:srgbClr val="211922"/>
              </a:solidFill>
              <a:latin typeface="var(--font-family-default-latin)"/>
            </a:endParaRPr>
          </a:p>
          <a:p>
            <a:r>
              <a:rPr lang="pt-BR" dirty="0">
                <a:solidFill>
                  <a:srgbClr val="211922"/>
                </a:solidFill>
                <a:latin typeface="var(--font-family-default-latin)"/>
              </a:rPr>
              <a:t>Texto sobre a obra </a:t>
            </a:r>
            <a:r>
              <a:rPr lang="pt-BR" dirty="0"/>
              <a:t>Emilie Sugai  -  espetáculo </a:t>
            </a:r>
            <a:r>
              <a:rPr lang="pt-BR" dirty="0" err="1"/>
              <a:t>Aka</a:t>
            </a:r>
            <a:r>
              <a:rPr lang="pt-BR" dirty="0"/>
              <a:t> disponível em: </a:t>
            </a:r>
            <a:r>
              <a:rPr lang="pt-BR" i="0" dirty="0">
                <a:solidFill>
                  <a:srgbClr val="211922"/>
                </a:solidFill>
                <a:effectLst/>
                <a:latin typeface="var(--font-family-default-latin)"/>
                <a:hlinkClick r:id="rId6"/>
              </a:rPr>
              <a:t>https://www.teses.usp.br/teses/disponiveis/8/8157/tde-28022023-185919/publico/2022_HadijiYukariNagao_VCorr.pdf</a:t>
            </a:r>
            <a:endParaRPr lang="pt-BR" i="0" dirty="0">
              <a:solidFill>
                <a:srgbClr val="211922"/>
              </a:solidFill>
              <a:effectLst/>
              <a:latin typeface="var(--font-family-default-latin)"/>
            </a:endParaRPr>
          </a:p>
          <a:p>
            <a:endParaRPr lang="pt-BR" i="0" dirty="0">
              <a:effectLst/>
              <a:latin typeface="var(--font-family-default-latin)"/>
            </a:endParaRPr>
          </a:p>
          <a:p>
            <a:r>
              <a:rPr lang="pt-BR" b="0" i="0" dirty="0">
                <a:effectLst/>
                <a:latin typeface="-apple-system"/>
              </a:rPr>
              <a:t>texto e imagem de Marcos </a:t>
            </a:r>
            <a:r>
              <a:rPr lang="pt-BR" b="0" i="0" dirty="0" err="1">
                <a:effectLst/>
                <a:latin typeface="-apple-system"/>
              </a:rPr>
              <a:t>Ballas</a:t>
            </a:r>
            <a:r>
              <a:rPr lang="pt-BR" b="0" i="0" dirty="0">
                <a:effectLst/>
                <a:latin typeface="-apple-system"/>
              </a:rPr>
              <a:t>  disponível em : </a:t>
            </a:r>
            <a:r>
              <a:rPr lang="pt-BR" i="0" dirty="0">
                <a:solidFill>
                  <a:srgbClr val="211922"/>
                </a:solidFill>
                <a:effectLst/>
                <a:latin typeface="var(--font-family-default-latin)"/>
                <a:hlinkClick r:id="rId7"/>
              </a:rPr>
              <a:t>https://catracalivre.com.br/vila-mundo/100-ingressos-gratis-marcio-ballas-ensina-como-ser-criativo/</a:t>
            </a:r>
            <a:endParaRPr lang="pt-BR" dirty="0">
              <a:solidFill>
                <a:srgbClr val="211922"/>
              </a:solidFill>
              <a:latin typeface="var(--font-family-default-latin)"/>
            </a:endParaRPr>
          </a:p>
          <a:p>
            <a:endParaRPr lang="pt-BR" i="0" dirty="0">
              <a:solidFill>
                <a:srgbClr val="211922"/>
              </a:solidFill>
              <a:effectLst/>
              <a:latin typeface="var(--font-family-default-latin)"/>
            </a:endParaRPr>
          </a:p>
          <a:p>
            <a:endParaRPr lang="pt-BR" i="0" dirty="0">
              <a:solidFill>
                <a:srgbClr val="211922"/>
              </a:solidFill>
              <a:effectLst/>
              <a:latin typeface="-apple-system"/>
            </a:endParaRPr>
          </a:p>
          <a:p>
            <a:r>
              <a:rPr lang="pt-BR" dirty="0"/>
              <a:t> </a:t>
            </a:r>
          </a:p>
        </p:txBody>
      </p:sp>
      <p:pic>
        <p:nvPicPr>
          <p:cNvPr id="2" name="Imagem 1">
            <a:extLst>
              <a:ext uri="{FF2B5EF4-FFF2-40B4-BE49-F238E27FC236}">
                <a16:creationId xmlns:a16="http://schemas.microsoft.com/office/drawing/2014/main" id="{089A8188-3BC2-B501-94AF-FFB642F9C3F2}"/>
              </a:ext>
            </a:extLst>
          </p:cNvPr>
          <p:cNvPicPr>
            <a:picLocks noChangeAspect="1"/>
          </p:cNvPicPr>
          <p:nvPr/>
        </p:nvPicPr>
        <p:blipFill rotWithShape="1">
          <a:blip r:embed="rId8"/>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74531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6F20B75-8BB4-DF30-AE13-3625BBE0023A}"/>
              </a:ext>
            </a:extLst>
          </p:cNvPr>
          <p:cNvPicPr>
            <a:picLocks noChangeAspect="1"/>
          </p:cNvPicPr>
          <p:nvPr/>
        </p:nvPicPr>
        <p:blipFill rotWithShape="1">
          <a:blip r:embed="rId3"/>
          <a:srcRect l="24939" t="18577" r="25728" b="33399"/>
          <a:stretch/>
        </p:blipFill>
        <p:spPr>
          <a:xfrm>
            <a:off x="404935" y="839680"/>
            <a:ext cx="7772400" cy="4253814"/>
          </a:xfrm>
          <a:prstGeom prst="rect">
            <a:avLst/>
          </a:prstGeom>
        </p:spPr>
      </p:pic>
      <p:pic>
        <p:nvPicPr>
          <p:cNvPr id="6" name="Imagem 5">
            <a:extLst>
              <a:ext uri="{FF2B5EF4-FFF2-40B4-BE49-F238E27FC236}">
                <a16:creationId xmlns:a16="http://schemas.microsoft.com/office/drawing/2014/main" id="{322F5858-3757-C6AD-3E71-E9E1C11CB1B4}"/>
              </a:ext>
            </a:extLst>
          </p:cNvPr>
          <p:cNvPicPr>
            <a:picLocks noChangeAspect="1"/>
          </p:cNvPicPr>
          <p:nvPr/>
        </p:nvPicPr>
        <p:blipFill rotWithShape="1">
          <a:blip r:embed="rId4"/>
          <a:srcRect l="43778" t="22634" r="43934" b="36662"/>
          <a:stretch/>
        </p:blipFill>
        <p:spPr>
          <a:xfrm>
            <a:off x="8371249" y="726571"/>
            <a:ext cx="2630198" cy="4898682"/>
          </a:xfrm>
          <a:prstGeom prst="rect">
            <a:avLst/>
          </a:prstGeom>
        </p:spPr>
      </p:pic>
      <p:pic>
        <p:nvPicPr>
          <p:cNvPr id="15362" name="Picture 2" descr="Megaexposição da dupla OSGEMEOS na Pinacoteca é prorrogada">
            <a:extLst>
              <a:ext uri="{FF2B5EF4-FFF2-40B4-BE49-F238E27FC236}">
                <a16:creationId xmlns:a16="http://schemas.microsoft.com/office/drawing/2014/main" id="{F2F6A695-75E4-257C-3F7F-134DAD61F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88" y="1398983"/>
            <a:ext cx="6762571" cy="406003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inacoteca prorroga exposição d'OSGEMEOS e você não pode perder | Hypeness  inovação e criatividade para todos">
            <a:extLst>
              <a:ext uri="{FF2B5EF4-FFF2-40B4-BE49-F238E27FC236}">
                <a16:creationId xmlns:a16="http://schemas.microsoft.com/office/drawing/2014/main" id="{75CDED74-0A12-9C6C-D73B-40B9B46D34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955" r="56646" b="1"/>
          <a:stretch/>
        </p:blipFill>
        <p:spPr bwMode="auto">
          <a:xfrm>
            <a:off x="8003242" y="314326"/>
            <a:ext cx="2978384" cy="50149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0E98A61E-8282-4BE7-C5DF-90C0AB0508BF}"/>
              </a:ext>
            </a:extLst>
          </p:cNvPr>
          <p:cNvPicPr>
            <a:picLocks noChangeAspect="1"/>
          </p:cNvPicPr>
          <p:nvPr/>
        </p:nvPicPr>
        <p:blipFill rotWithShape="1">
          <a:blip r:embed="rId7"/>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47373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14F2875-9670-ECD3-6099-2AA66EAE1663}"/>
              </a:ext>
            </a:extLst>
          </p:cNvPr>
          <p:cNvSpPr txBox="1"/>
          <p:nvPr/>
        </p:nvSpPr>
        <p:spPr>
          <a:xfrm>
            <a:off x="854273" y="783678"/>
            <a:ext cx="10826353" cy="4339650"/>
          </a:xfrm>
          <a:prstGeom prst="rect">
            <a:avLst/>
          </a:prstGeom>
          <a:noFill/>
        </p:spPr>
        <p:txBody>
          <a:bodyPr wrap="square">
            <a:spAutoFit/>
          </a:bodyPr>
          <a:lstStyle/>
          <a:p>
            <a:endParaRPr lang="pt-BR" dirty="0"/>
          </a:p>
          <a:p>
            <a:endParaRPr lang="pt-BR" dirty="0"/>
          </a:p>
          <a:p>
            <a:r>
              <a:rPr lang="pt-BR" dirty="0"/>
              <a:t>HOJE CONHECEMOS UM POUCO MAIS SOBRE A OBRA DOS ARTISTAS OTÁVIO E GUSTAVO PANDOLFO: OSGEMEOS. PENSANDO NA MANEIRA COMO UTILIZAM AS CORES E FORMAS POR MEIO DE SEUS TRABALHOS, ESCREVA NO SEU CADERNO DE ESTUDOS OU EXPRESSE ORALMENTE O QUE MAIS LHE CHAMOU ATENÇÃO.</a:t>
            </a:r>
          </a:p>
          <a:p>
            <a:endParaRPr lang="pt-BR" dirty="0"/>
          </a:p>
          <a:p>
            <a:endParaRPr lang="pt-BR" dirty="0"/>
          </a:p>
          <a:p>
            <a:endParaRPr lang="pt-BR" dirty="0"/>
          </a:p>
          <a:p>
            <a:endParaRPr lang="pt-BR" dirty="0"/>
          </a:p>
          <a:p>
            <a:endParaRPr lang="pt-BR" dirty="0"/>
          </a:p>
          <a:p>
            <a:r>
              <a:rPr lang="pt-BR" dirty="0"/>
              <a:t>PARA SABER MAIS ASSISTA AO VÍDEO:</a:t>
            </a:r>
          </a:p>
          <a:p>
            <a:endParaRPr lang="pt-BR" dirty="0"/>
          </a:p>
          <a:p>
            <a:r>
              <a:rPr lang="pt-BR" dirty="0">
                <a:hlinkClick r:id="rId2"/>
              </a:rPr>
              <a:t>https://www.youtube.com/watch?v=8TQN02-d78U</a:t>
            </a:r>
            <a:endParaRPr lang="pt-BR" dirty="0"/>
          </a:p>
          <a:p>
            <a:endParaRPr lang="pt-BR" dirty="0"/>
          </a:p>
          <a:p>
            <a:r>
              <a:rPr lang="pt-BR" sz="1200" dirty="0"/>
              <a:t>PARA ACESSAR, BASTA FAZER A LEITURA DO QR CODE AO LADO COM A</a:t>
            </a:r>
          </a:p>
          <a:p>
            <a:r>
              <a:rPr lang="pt-BR" sz="1200" dirty="0"/>
              <a:t>CÂMERA DO SEU CELULAR. É NECESSÁRIO TER ACESSO À INTERNET.</a:t>
            </a:r>
          </a:p>
        </p:txBody>
      </p:sp>
      <p:pic>
        <p:nvPicPr>
          <p:cNvPr id="7" name="Imagem 6">
            <a:extLst>
              <a:ext uri="{FF2B5EF4-FFF2-40B4-BE49-F238E27FC236}">
                <a16:creationId xmlns:a16="http://schemas.microsoft.com/office/drawing/2014/main" id="{A9658939-4116-5CB4-2C78-08547D85B5C9}"/>
              </a:ext>
            </a:extLst>
          </p:cNvPr>
          <p:cNvPicPr>
            <a:picLocks noChangeAspect="1"/>
          </p:cNvPicPr>
          <p:nvPr/>
        </p:nvPicPr>
        <p:blipFill rotWithShape="1">
          <a:blip r:embed="rId3"/>
          <a:srcRect l="58242" t="23141" r="24297" b="39995"/>
          <a:stretch/>
        </p:blipFill>
        <p:spPr>
          <a:xfrm>
            <a:off x="8958068" y="3068307"/>
            <a:ext cx="2128837" cy="2526924"/>
          </a:xfrm>
          <a:prstGeom prst="rect">
            <a:avLst/>
          </a:prstGeom>
        </p:spPr>
      </p:pic>
      <p:pic>
        <p:nvPicPr>
          <p:cNvPr id="8" name="Imagem 7">
            <a:extLst>
              <a:ext uri="{FF2B5EF4-FFF2-40B4-BE49-F238E27FC236}">
                <a16:creationId xmlns:a16="http://schemas.microsoft.com/office/drawing/2014/main" id="{42BE7A69-27D9-2557-D818-5DF055038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068307"/>
            <a:ext cx="2425512" cy="2425512"/>
          </a:xfrm>
          <a:prstGeom prst="rect">
            <a:avLst/>
          </a:prstGeom>
        </p:spPr>
      </p:pic>
      <p:pic>
        <p:nvPicPr>
          <p:cNvPr id="2" name="Imagem 1">
            <a:extLst>
              <a:ext uri="{FF2B5EF4-FFF2-40B4-BE49-F238E27FC236}">
                <a16:creationId xmlns:a16="http://schemas.microsoft.com/office/drawing/2014/main" id="{026E19A4-6715-9BD2-9ED5-24CBD27E1D8F}"/>
              </a:ext>
            </a:extLst>
          </p:cNvPr>
          <p:cNvPicPr>
            <a:picLocks noChangeAspect="1"/>
          </p:cNvPicPr>
          <p:nvPr/>
        </p:nvPicPr>
        <p:blipFill rotWithShape="1">
          <a:blip r:embed="rId5"/>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39461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8DAC502A-5019-ACDB-0AF0-EEDC8B0DDB03}"/>
              </a:ext>
            </a:extLst>
          </p:cNvPr>
          <p:cNvSpPr txBox="1"/>
          <p:nvPr/>
        </p:nvSpPr>
        <p:spPr>
          <a:xfrm>
            <a:off x="617220" y="273689"/>
            <a:ext cx="10957560" cy="1477328"/>
          </a:xfrm>
          <a:prstGeom prst="rect">
            <a:avLst/>
          </a:prstGeom>
          <a:noFill/>
        </p:spPr>
        <p:txBody>
          <a:bodyPr wrap="square">
            <a:spAutoFit/>
          </a:bodyPr>
          <a:lstStyle/>
          <a:p>
            <a:pPr algn="ctr"/>
            <a:r>
              <a:rPr lang="pt-BR" b="1" dirty="0"/>
              <a:t>2 - CONHECIMENTO E DIVERSÃO </a:t>
            </a:r>
          </a:p>
          <a:p>
            <a:pPr algn="ctr"/>
            <a:r>
              <a:rPr lang="pt-BR" dirty="0"/>
              <a:t> MÚSICA - TIMBRE</a:t>
            </a:r>
          </a:p>
          <a:p>
            <a:pPr algn="ctr"/>
            <a:r>
              <a:rPr lang="pt-BR" dirty="0"/>
              <a:t>ORQUESTRA E MÚSICA REGIONAL</a:t>
            </a:r>
          </a:p>
          <a:p>
            <a:endParaRPr lang="pt-BR" dirty="0"/>
          </a:p>
          <a:p>
            <a:pPr algn="ctr"/>
            <a:r>
              <a:rPr lang="pt-BR" dirty="0"/>
              <a:t>VAMOS INICIAR A PROPOSTA DESTA UNIDADE COM MÚSICA CLASSICA BRASILEIRA</a:t>
            </a:r>
          </a:p>
        </p:txBody>
      </p:sp>
      <p:sp>
        <p:nvSpPr>
          <p:cNvPr id="3" name="CaixaDeTexto 2">
            <a:extLst>
              <a:ext uri="{FF2B5EF4-FFF2-40B4-BE49-F238E27FC236}">
                <a16:creationId xmlns:a16="http://schemas.microsoft.com/office/drawing/2014/main" id="{86BE3972-C2E2-E5D5-65B3-32313218A397}"/>
              </a:ext>
            </a:extLst>
          </p:cNvPr>
          <p:cNvSpPr txBox="1"/>
          <p:nvPr/>
        </p:nvSpPr>
        <p:spPr>
          <a:xfrm>
            <a:off x="8170352" y="2092142"/>
            <a:ext cx="3025832" cy="1200329"/>
          </a:xfrm>
          <a:prstGeom prst="rect">
            <a:avLst/>
          </a:prstGeom>
          <a:noFill/>
        </p:spPr>
        <p:txBody>
          <a:bodyPr wrap="square">
            <a:spAutoFit/>
          </a:bodyPr>
          <a:lstStyle/>
          <a:p>
            <a:r>
              <a:rPr lang="pt-BR" dirty="0"/>
              <a:t>VÍDEO DA ORQUESTRA EXECUTANDO A OBRA MUSICAL DE CARLOS GOMES “ O GUARANI”</a:t>
            </a:r>
          </a:p>
        </p:txBody>
      </p:sp>
      <p:pic>
        <p:nvPicPr>
          <p:cNvPr id="2052" name="Picture 4" descr="A Orquestra Sinfônica do Teatro Nacional Cláudio Santoro se apresenta no Iate Clube de Brasília — Foto: Gabriel Jabur/Agência Brasília.">
            <a:extLst>
              <a:ext uri="{FF2B5EF4-FFF2-40B4-BE49-F238E27FC236}">
                <a16:creationId xmlns:a16="http://schemas.microsoft.com/office/drawing/2014/main" id="{92A83FF0-0E62-E1B1-D8BA-29C09885F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476" y="1953215"/>
            <a:ext cx="5844990" cy="387884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45A1214B-76C0-D83B-53AA-036FC01437F5}"/>
              </a:ext>
            </a:extLst>
          </p:cNvPr>
          <p:cNvSpPr txBox="1"/>
          <p:nvPr/>
        </p:nvSpPr>
        <p:spPr>
          <a:xfrm>
            <a:off x="846841" y="5911570"/>
            <a:ext cx="7997902" cy="523220"/>
          </a:xfrm>
          <a:prstGeom prst="rect">
            <a:avLst/>
          </a:prstGeom>
          <a:noFill/>
        </p:spPr>
        <p:txBody>
          <a:bodyPr wrap="square">
            <a:spAutoFit/>
          </a:bodyPr>
          <a:lstStyle/>
          <a:p>
            <a:r>
              <a:rPr lang="pt-BR" sz="1400" b="0" i="0" dirty="0">
                <a:effectLst/>
                <a:latin typeface="opensans"/>
              </a:rPr>
              <a:t>A ORQUESTRA SINFÔNICA DO TEATRO NACIONAL CLÁUDIO SANTORO SE APRESENTA NO IATE CLUBE DE BRASÍLIA — FOTO: GABRIEL JABUR/AGÊNCIA BRASÍLIA.</a:t>
            </a:r>
            <a:endParaRPr lang="pt-BR" sz="1400" dirty="0"/>
          </a:p>
        </p:txBody>
      </p:sp>
      <p:pic>
        <p:nvPicPr>
          <p:cNvPr id="7" name="Imagem 6">
            <a:extLst>
              <a:ext uri="{FF2B5EF4-FFF2-40B4-BE49-F238E27FC236}">
                <a16:creationId xmlns:a16="http://schemas.microsoft.com/office/drawing/2014/main" id="{AC7FBBFB-2EBA-5C92-116B-AFEBD1E9C70A}"/>
              </a:ext>
            </a:extLst>
          </p:cNvPr>
          <p:cNvPicPr>
            <a:picLocks noChangeAspect="1"/>
          </p:cNvPicPr>
          <p:nvPr/>
        </p:nvPicPr>
        <p:blipFill rotWithShape="1">
          <a:blip r:embed="rId4"/>
          <a:srcRect l="34500" t="21804" r="34400" b="21608"/>
          <a:stretch/>
        </p:blipFill>
        <p:spPr>
          <a:xfrm>
            <a:off x="8268267" y="3291975"/>
            <a:ext cx="2483477" cy="2540577"/>
          </a:xfrm>
          <a:prstGeom prst="rect">
            <a:avLst/>
          </a:prstGeom>
        </p:spPr>
      </p:pic>
      <p:pic>
        <p:nvPicPr>
          <p:cNvPr id="2" name="Imagem 1">
            <a:extLst>
              <a:ext uri="{FF2B5EF4-FFF2-40B4-BE49-F238E27FC236}">
                <a16:creationId xmlns:a16="http://schemas.microsoft.com/office/drawing/2014/main" id="{F63E9C56-BA26-A5CC-3F05-8801E2C0D93D}"/>
              </a:ext>
            </a:extLst>
          </p:cNvPr>
          <p:cNvPicPr>
            <a:picLocks noChangeAspect="1"/>
          </p:cNvPicPr>
          <p:nvPr/>
        </p:nvPicPr>
        <p:blipFill rotWithShape="1">
          <a:blip r:embed="rId5"/>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31195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93DB0B2-892D-9C1C-EBCF-B484CADB49EA}"/>
              </a:ext>
            </a:extLst>
          </p:cNvPr>
          <p:cNvSpPr txBox="1"/>
          <p:nvPr/>
        </p:nvSpPr>
        <p:spPr>
          <a:xfrm>
            <a:off x="889992" y="1219649"/>
            <a:ext cx="10412015" cy="3693319"/>
          </a:xfrm>
          <a:prstGeom prst="rect">
            <a:avLst/>
          </a:prstGeom>
          <a:noFill/>
        </p:spPr>
        <p:txBody>
          <a:bodyPr wrap="square">
            <a:spAutoFit/>
          </a:bodyPr>
          <a:lstStyle/>
          <a:p>
            <a:endParaRPr lang="pt-BR" dirty="0"/>
          </a:p>
          <a:p>
            <a:endParaRPr lang="pt-BR" dirty="0"/>
          </a:p>
          <a:p>
            <a:pPr marL="285750" indent="-285750">
              <a:buFont typeface="Arial" panose="020B0604020202020204" pitchFamily="34" charset="0"/>
              <a:buChar char="•"/>
            </a:pPr>
            <a:r>
              <a:rPr lang="pt-BR" dirty="0"/>
              <a:t>VOCÊ  SABIA QUE EXISTEM OBRAS DE MÚSICA CLASSICA BRASILEIRA ? COMENTE OU ESCREVA SQUAIS ESTILOS MUSICAIS LHE AGRADAM MAIS.</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FAÇA UMA PESQUISA COM OS NOMES DOS INSTRUMENTOS QUE FAZEM PARTE DE UMA ORQUESTRA.EM SEGUIDA CITE QUAIS INSTRUMENTOS DA ORQUESTRA MAIS LHE CHAMOU A ATENÇÃO.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endParaRPr lang="pt-BR" dirty="0"/>
          </a:p>
        </p:txBody>
      </p:sp>
      <p:pic>
        <p:nvPicPr>
          <p:cNvPr id="2" name="Imagem 1">
            <a:extLst>
              <a:ext uri="{FF2B5EF4-FFF2-40B4-BE49-F238E27FC236}">
                <a16:creationId xmlns:a16="http://schemas.microsoft.com/office/drawing/2014/main" id="{2A94CF01-280C-F389-E829-EA79AB3AAD7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0491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6ACFE48-D9A2-08F7-CE59-8497DE592131}"/>
              </a:ext>
            </a:extLst>
          </p:cNvPr>
          <p:cNvSpPr txBox="1"/>
          <p:nvPr/>
        </p:nvSpPr>
        <p:spPr>
          <a:xfrm>
            <a:off x="4061818" y="586859"/>
            <a:ext cx="4068364" cy="1015663"/>
          </a:xfrm>
          <a:prstGeom prst="rect">
            <a:avLst/>
          </a:prstGeom>
          <a:noFill/>
        </p:spPr>
        <p:txBody>
          <a:bodyPr wrap="square">
            <a:spAutoFit/>
          </a:bodyPr>
          <a:lstStyle/>
          <a:p>
            <a:pPr algn="ctr"/>
            <a:r>
              <a:rPr lang="pt-BR" sz="2000" b="1" dirty="0"/>
              <a:t>3 - CONHECIMENTO E DIVERSÃO</a:t>
            </a:r>
          </a:p>
          <a:p>
            <a:pPr algn="ctr"/>
            <a:endParaRPr lang="pt-BR" sz="2000" dirty="0"/>
          </a:p>
          <a:p>
            <a:pPr algn="ctr"/>
            <a:r>
              <a:rPr lang="pt-BR" sz="2000" dirty="0"/>
              <a:t>TEATRO - GESTUALIDADE</a:t>
            </a:r>
          </a:p>
        </p:txBody>
      </p:sp>
      <p:sp>
        <p:nvSpPr>
          <p:cNvPr id="5" name="CaixaDeTexto 4">
            <a:extLst>
              <a:ext uri="{FF2B5EF4-FFF2-40B4-BE49-F238E27FC236}">
                <a16:creationId xmlns:a16="http://schemas.microsoft.com/office/drawing/2014/main" id="{87B14004-D76B-DB03-6EB1-183BBF5E95F9}"/>
              </a:ext>
            </a:extLst>
          </p:cNvPr>
          <p:cNvSpPr txBox="1"/>
          <p:nvPr/>
        </p:nvSpPr>
        <p:spPr>
          <a:xfrm>
            <a:off x="1046560" y="1794908"/>
            <a:ext cx="4539593" cy="3788858"/>
          </a:xfrm>
          <a:prstGeom prst="rect">
            <a:avLst/>
          </a:prstGeom>
          <a:noFill/>
        </p:spPr>
        <p:txBody>
          <a:bodyPr wrap="square">
            <a:spAutoFit/>
          </a:bodyPr>
          <a:lstStyle/>
          <a:p>
            <a:pPr algn="just">
              <a:lnSpc>
                <a:spcPct val="150000"/>
              </a:lnSpc>
            </a:pPr>
            <a:r>
              <a:rPr lang="pt-BR" dirty="0"/>
              <a:t>PENSANDO ARTE, VAMOS PENSAR SOBRE UM DOS PRINCIPAIS ELEMENTOS DO TEATRO: O CORPO. MARCIO BALLAS É UM PALHAÇO, IMPROVISADOR, APRESENTADOR E DIRETOR ESPECIALIZADO NA LINGUAGEM DE CLOWN E IMPROVISO TEATRAL. FAZ PALESTRAS E WORKSHOPS CORPORATIVOS COM O TEMA "IMPROVISO E CRIATIVIDADE" E MESTRE DE CERIMÔNIAS EM EVENTOS.</a:t>
            </a:r>
          </a:p>
        </p:txBody>
      </p:sp>
      <p:pic>
        <p:nvPicPr>
          <p:cNvPr id="3074" name="Picture 2" descr="100 ingressos grátis: Marcio Ballas ensina como ser criativo">
            <a:extLst>
              <a:ext uri="{FF2B5EF4-FFF2-40B4-BE49-F238E27FC236}">
                <a16:creationId xmlns:a16="http://schemas.microsoft.com/office/drawing/2014/main" id="{F1935F53-73C0-0DA5-8343-C0C2B375F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67" t="3231" r="23043"/>
          <a:stretch/>
        </p:blipFill>
        <p:spPr bwMode="auto">
          <a:xfrm>
            <a:off x="5885634" y="1809526"/>
            <a:ext cx="4608535" cy="3985556"/>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B583A714-560C-A45E-302F-396B4B68027C}"/>
              </a:ext>
            </a:extLst>
          </p:cNvPr>
          <p:cNvSpPr txBox="1"/>
          <p:nvPr/>
        </p:nvSpPr>
        <p:spPr>
          <a:xfrm>
            <a:off x="7447360" y="5795082"/>
            <a:ext cx="6093618" cy="369332"/>
          </a:xfrm>
          <a:prstGeom prst="rect">
            <a:avLst/>
          </a:prstGeom>
          <a:noFill/>
        </p:spPr>
        <p:txBody>
          <a:bodyPr wrap="square">
            <a:spAutoFit/>
          </a:bodyPr>
          <a:lstStyle/>
          <a:p>
            <a:r>
              <a:rPr lang="pt-BR" dirty="0"/>
              <a:t>MARCIO BALLAS </a:t>
            </a:r>
          </a:p>
        </p:txBody>
      </p:sp>
      <p:pic>
        <p:nvPicPr>
          <p:cNvPr id="2" name="Imagem 1">
            <a:extLst>
              <a:ext uri="{FF2B5EF4-FFF2-40B4-BE49-F238E27FC236}">
                <a16:creationId xmlns:a16="http://schemas.microsoft.com/office/drawing/2014/main" id="{E88C4207-1ABA-47CC-C0DD-31B13675CC58}"/>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23223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7437C11-C5B6-87CC-97A5-1AB363B1D795}"/>
              </a:ext>
            </a:extLst>
          </p:cNvPr>
          <p:cNvSpPr txBox="1"/>
          <p:nvPr/>
        </p:nvSpPr>
        <p:spPr>
          <a:xfrm>
            <a:off x="756642" y="914399"/>
            <a:ext cx="10678716" cy="6186309"/>
          </a:xfrm>
          <a:prstGeom prst="rect">
            <a:avLst/>
          </a:prstGeom>
          <a:noFill/>
        </p:spPr>
        <p:txBody>
          <a:bodyPr wrap="square">
            <a:spAutoFit/>
          </a:bodyPr>
          <a:lstStyle/>
          <a:p>
            <a:pPr marL="285750" indent="-285750">
              <a:buFont typeface="Arial" panose="020B0604020202020204" pitchFamily="34" charset="0"/>
              <a:buChar char="•"/>
            </a:pPr>
            <a:r>
              <a:rPr lang="pt-BR" dirty="0"/>
              <a:t>OBSERVE A IMAGEM DE MARCIO BALLAS E RESPONDA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QUAL A FUNÇÃO DO NARIZ NA ARTE DA PALHAÇARIA?</a:t>
            </a:r>
          </a:p>
          <a:p>
            <a:r>
              <a:rPr lang="pt-BR" dirty="0"/>
              <a:t>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OBSERVE A SOBRANCELHA, A EXPRESSÃO DO ROSTO! O SENSAÇÃO QUE O OLHAR DO ATOR LHE TRANSMITE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endParaRPr lang="pt-BR" dirty="0"/>
          </a:p>
          <a:p>
            <a:endParaRPr lang="pt-BR" dirty="0"/>
          </a:p>
          <a:p>
            <a:endParaRPr lang="pt-BR" dirty="0"/>
          </a:p>
          <a:p>
            <a:endParaRPr lang="pt-BR" dirty="0"/>
          </a:p>
        </p:txBody>
      </p:sp>
      <p:pic>
        <p:nvPicPr>
          <p:cNvPr id="2" name="Imagem 1">
            <a:extLst>
              <a:ext uri="{FF2B5EF4-FFF2-40B4-BE49-F238E27FC236}">
                <a16:creationId xmlns:a16="http://schemas.microsoft.com/office/drawing/2014/main" id="{381740F5-4A11-DC9C-1EFE-9978C2973AA3}"/>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68576438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TotalTime>
  <Words>2697</Words>
  <Application>Microsoft Office PowerPoint</Application>
  <PresentationFormat>Widescreen</PresentationFormat>
  <Paragraphs>268</Paragraphs>
  <Slides>33</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33</vt:i4>
      </vt:variant>
    </vt:vector>
  </HeadingPairs>
  <TitlesOfParts>
    <vt:vector size="40" baseType="lpstr">
      <vt:lpstr>-apple-system</vt:lpstr>
      <vt:lpstr>Arial</vt:lpstr>
      <vt:lpstr>Calibri</vt:lpstr>
      <vt:lpstr>Cera</vt:lpstr>
      <vt:lpstr>opensans</vt:lpstr>
      <vt:lpstr>var(--font-family-default-latin)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Arte</dc:creator>
  <cp:lastModifiedBy>Clóvis</cp:lastModifiedBy>
  <cp:revision>19</cp:revision>
  <dcterms:created xsi:type="dcterms:W3CDTF">2023-02-13T17:13:20Z</dcterms:created>
  <dcterms:modified xsi:type="dcterms:W3CDTF">2023-04-27T19:00:24Z</dcterms:modified>
</cp:coreProperties>
</file>