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314" r:id="rId3"/>
    <p:sldId id="315" r:id="rId4"/>
    <p:sldId id="316" r:id="rId5"/>
    <p:sldId id="317" r:id="rId6"/>
    <p:sldId id="318" r:id="rId7"/>
    <p:sldId id="320" r:id="rId8"/>
    <p:sldId id="335" r:id="rId9"/>
    <p:sldId id="336" r:id="rId10"/>
    <p:sldId id="337" r:id="rId11"/>
    <p:sldId id="329" r:id="rId12"/>
    <p:sldId id="330" r:id="rId13"/>
    <p:sldId id="331" r:id="rId14"/>
    <p:sldId id="339" r:id="rId15"/>
    <p:sldId id="340" r:id="rId16"/>
    <p:sldId id="341" r:id="rId17"/>
    <p:sldId id="342" r:id="rId18"/>
    <p:sldId id="319" r:id="rId19"/>
    <p:sldId id="278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338" r:id="rId3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82" autoAdjust="0"/>
    <p:restoredTop sz="94660"/>
  </p:normalViewPr>
  <p:slideViewPr>
    <p:cSldViewPr snapToGrid="0">
      <p:cViewPr varScale="1">
        <p:scale>
          <a:sx n="67" d="100"/>
          <a:sy n="67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9BFE0B-33C3-45FC-AB20-A5B80C679386}" type="datetimeFigureOut">
              <a:rPr lang="pt-BR" smtClean="0"/>
              <a:t>27/04/2023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FC383A-6AA4-4D7E-9629-113A5317EF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979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36DCA006-35A1-7A65-9413-BDFC6541A1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540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76C96522-93F0-1AA9-B0FE-F978B9239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AC626-5386-4C85-AF29-CEAD66024F9A}" type="datetimeFigureOut">
              <a:rPr lang="pt-BR" smtClean="0"/>
              <a:t>27/04/2023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BBB978D-FA81-CD95-B8C1-D71EF4749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2FEAB8A-D25C-53DE-5DE8-84B3D7897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6EE66-3386-4BB6-86FC-F2775046F0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3209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D3E264E6-BE45-BC89-EFD9-C41A3464F7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305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pinacoteca.org.br/programacao/exposicoes/osgemeos-segredos/" TargetMode="External"/><Relationship Id="rId2" Type="http://schemas.openxmlformats.org/officeDocument/2006/relationships/hyperlink" Target="https://drive.google.com/file/d/1dNb_ySo_mgojBYpYSY4y_IFRerdghvNG/view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www.youtube.com/watch?v=8TQN02-d78U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C781F-0FEB-C38F-EE3B-B0E6BC151D2C}"/>
              </a:ext>
            </a:extLst>
          </p:cNvPr>
          <p:cNvSpPr txBox="1"/>
          <p:nvPr/>
        </p:nvSpPr>
        <p:spPr>
          <a:xfrm>
            <a:off x="4727573" y="3991751"/>
            <a:ext cx="20288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4º e 5ºAno</a:t>
            </a:r>
          </a:p>
          <a:p>
            <a:pPr algn="ctr"/>
            <a:endParaRPr lang="pt-BR" sz="32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470F49-1F3C-0ADC-3305-4A876252DE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96" b="28529"/>
          <a:stretch/>
        </p:blipFill>
        <p:spPr bwMode="auto">
          <a:xfrm>
            <a:off x="1371200" y="1061380"/>
            <a:ext cx="8741570" cy="2756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D1DF392-5158-BAB4-2BF7-08309A08E07D}"/>
              </a:ext>
            </a:extLst>
          </p:cNvPr>
          <p:cNvSpPr txBox="1"/>
          <p:nvPr/>
        </p:nvSpPr>
        <p:spPr>
          <a:xfrm>
            <a:off x="2693986" y="515028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Supervisor Pedagógico de Arte - </a:t>
            </a:r>
            <a:r>
              <a:rPr lang="pt-BR" b="1" dirty="0">
                <a:solidFill>
                  <a:srgbClr val="000000"/>
                </a:solidFill>
                <a:latin typeface="Calibri" panose="020F0502020204030204" pitchFamily="34" charset="0"/>
              </a:rPr>
              <a:t>B</a:t>
            </a:r>
            <a:r>
              <a:rPr lang="pt-BR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eto Fonseca</a:t>
            </a:r>
            <a:endParaRPr lang="pt-BR" b="0" dirty="0">
              <a:effectLst/>
            </a:endParaRPr>
          </a:p>
          <a:p>
            <a:pPr algn="ctr"/>
            <a:r>
              <a:rPr lang="pt-BR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 Formadores de Arte - Clóvis - Mariana - Maria Esperança</a:t>
            </a:r>
            <a:endParaRPr lang="pt-BR" b="0" dirty="0">
              <a:effectLst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B7675D9-76E2-8B5B-A1AA-BF2912B5D9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055" t="43142" r="3438" b="18111"/>
          <a:stretch/>
        </p:blipFill>
        <p:spPr>
          <a:xfrm>
            <a:off x="10507102" y="5329238"/>
            <a:ext cx="1722998" cy="157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336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omo fazer um livro de artista - Tutoriais Arte Totenart">
            <a:extLst>
              <a:ext uri="{FF2B5EF4-FFF2-40B4-BE49-F238E27FC236}">
                <a16:creationId xmlns:a16="http://schemas.microsoft.com/office/drawing/2014/main" id="{A939ADF1-B43F-9F7C-DDD7-A9BF2350C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74" y="957263"/>
            <a:ext cx="5554469" cy="411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18D2DB4-B2AC-6BD2-0F1B-6981E868AD23}"/>
              </a:ext>
            </a:extLst>
          </p:cNvPr>
          <p:cNvSpPr txBox="1"/>
          <p:nvPr/>
        </p:nvSpPr>
        <p:spPr>
          <a:xfrm>
            <a:off x="7186613" y="1170385"/>
            <a:ext cx="379571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/>
              <a:t>AGOR A É SUA VEZ :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CRIE UM LIVRO DE ARTISTA COM OS MATERIAIS DISPONÍVEIS COMO: PAPEL SULFITE, PAPEL COM PAUTA, PAPEIS REITILIZADOS E OUTTROS , PINTE COM GUACHE RERALIZE MANCHAS , MARCAS E GRAFISMOS, DESENHOS QUE SE DESDOBRAM EM SEQUENCIAS , PÁGINAS , OU FOLHAS DOBRABDAS COMO MAPAS , NO FORMATO , TAMANHO QUE DESJAR, SOLTE A IMAGINAÇÃO E CRIE SUA S PRODUÇÃO COM A SUA CARA. 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F59F573-E9CA-6BF7-1990-1F39BFAF76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055" t="43142" r="3438" b="18111"/>
          <a:stretch/>
        </p:blipFill>
        <p:spPr>
          <a:xfrm>
            <a:off x="10507102" y="5329238"/>
            <a:ext cx="1722998" cy="157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149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5F25B15-998E-8D71-2289-46FEFDB2777A}"/>
              </a:ext>
            </a:extLst>
          </p:cNvPr>
          <p:cNvSpPr txBox="1"/>
          <p:nvPr/>
        </p:nvSpPr>
        <p:spPr>
          <a:xfrm>
            <a:off x="794145" y="432911"/>
            <a:ext cx="108585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3 - CONHECIMEMTO E DIVERSÃO - TEATRO </a:t>
            </a:r>
          </a:p>
          <a:p>
            <a:pPr algn="ctr"/>
            <a:r>
              <a:rPr lang="pt-BR" b="1" dirty="0"/>
              <a:t> MANIFESTAÇÃO POPULAR</a:t>
            </a:r>
          </a:p>
          <a:p>
            <a:endParaRPr lang="pt-BR" b="1" dirty="0"/>
          </a:p>
          <a:p>
            <a:r>
              <a:rPr lang="pt-BR" dirty="0"/>
              <a:t>NESTA UNIDADE, VAMOS REFLETIR SOBRE AS MUITAS FORMAS DE SE FAZER TEATRO E TAMBÉM</a:t>
            </a:r>
          </a:p>
          <a:p>
            <a:r>
              <a:rPr lang="pt-BR" dirty="0"/>
              <a:t>SOBRE ALGUMAS MANIFESTAÇÕES POPULARES. </a:t>
            </a:r>
          </a:p>
          <a:p>
            <a:endParaRPr lang="pt-BR" dirty="0"/>
          </a:p>
          <a:p>
            <a:r>
              <a:rPr lang="pt-BR" dirty="0"/>
              <a:t>OBSERVE AS IMAGENS ABAIXO: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EF879D7-1658-BA0E-E368-28ECA8C9F3E3}"/>
              </a:ext>
            </a:extLst>
          </p:cNvPr>
          <p:cNvSpPr txBox="1"/>
          <p:nvPr/>
        </p:nvSpPr>
        <p:spPr>
          <a:xfrm>
            <a:off x="571501" y="6055757"/>
            <a:ext cx="99280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TEATRO DE MAMULENGO MESTRE VALDECK DE GARANHUNS – PE FOTO: JOÃO AUGUSTO FIGUEIREDO</a:t>
            </a:r>
          </a:p>
        </p:txBody>
      </p:sp>
      <p:pic>
        <p:nvPicPr>
          <p:cNvPr id="18436" name="Picture 4" descr="Mestre Valdeck de Garanhuns apresenta neste domingo o espetáculo 'Lavagem  de São João no Rio Tietê' | Presidente Prudente e Região | G1">
            <a:extLst>
              <a:ext uri="{FF2B5EF4-FFF2-40B4-BE49-F238E27FC236}">
                <a16:creationId xmlns:a16="http://schemas.microsoft.com/office/drawing/2014/main" id="{7AA47CD3-916E-FF63-DE99-5A4D2D24FF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44"/>
          <a:stretch/>
        </p:blipFill>
        <p:spPr bwMode="auto">
          <a:xfrm>
            <a:off x="5778105" y="1917826"/>
            <a:ext cx="5619750" cy="341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Mestre Valdeck de Garanhuns apresenta neste domingo o espetáculo 'Lavagem  de São João no Rio Tietê' | Presidente Prudente e Região | G1">
            <a:extLst>
              <a:ext uri="{FF2B5EF4-FFF2-40B4-BE49-F238E27FC236}">
                <a16:creationId xmlns:a16="http://schemas.microsoft.com/office/drawing/2014/main" id="{1ED3BD0D-3078-F118-D961-BA8A9185D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45" y="2614613"/>
            <a:ext cx="4746020" cy="316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94683790-928C-A3F2-8060-B8E2547349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055" t="43142" r="3438" b="18111"/>
          <a:stretch/>
        </p:blipFill>
        <p:spPr>
          <a:xfrm>
            <a:off x="10507102" y="5329238"/>
            <a:ext cx="1722998" cy="157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618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Valdeck de Garanhuns comemora 35 anos de carreira no Museu do Folclore -  Prefeitura de São José dos Campos">
            <a:extLst>
              <a:ext uri="{FF2B5EF4-FFF2-40B4-BE49-F238E27FC236}">
                <a16:creationId xmlns:a16="http://schemas.microsoft.com/office/drawing/2014/main" id="{8DDA4E3E-48CF-EBD3-7628-DB4A8EFCD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250" y="288714"/>
            <a:ext cx="4282917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Museu do Mamulengo comemora 20 anos de história em Olinda - Prefeitura de  Olinda, Mais Conquistas para Todos | Prefeitura de Olinda, Mais Conquistas  para Todos - Site Oficial da Prefeitura de">
            <a:extLst>
              <a:ext uri="{FF2B5EF4-FFF2-40B4-BE49-F238E27FC236}">
                <a16:creationId xmlns:a16="http://schemas.microsoft.com/office/drawing/2014/main" id="{676FD2C9-4805-529E-163F-BEA71778A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17" y="2964072"/>
            <a:ext cx="4626750" cy="347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INSTITUTO ROSA E SERTÃO: Mamulengo Presepada(DF) encantará Chapada Gaúcha  com espetáculos de teatro de bonecos">
            <a:extLst>
              <a:ext uri="{FF2B5EF4-FFF2-40B4-BE49-F238E27FC236}">
                <a16:creationId xmlns:a16="http://schemas.microsoft.com/office/drawing/2014/main" id="{F036FE84-0E8D-355D-2210-D2FFE5827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835" y="551257"/>
            <a:ext cx="3806013" cy="532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73160810-6200-FE27-E310-8B885D096B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055" t="43142" r="3438" b="18111"/>
          <a:stretch/>
        </p:blipFill>
        <p:spPr>
          <a:xfrm>
            <a:off x="10507102" y="5329238"/>
            <a:ext cx="1722998" cy="157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57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F4708CB4-9922-875F-FFD5-BCF0E851725D}"/>
              </a:ext>
            </a:extLst>
          </p:cNvPr>
          <p:cNvSpPr txBox="1"/>
          <p:nvPr/>
        </p:nvSpPr>
        <p:spPr>
          <a:xfrm>
            <a:off x="789980" y="574625"/>
            <a:ext cx="107263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PENSANDO EM TEATRO, DESCREVA O QUE VOCÊ VÊ NAS IMAGENS DA UNIDADE.</a:t>
            </a:r>
          </a:p>
          <a:p>
            <a:r>
              <a:rPr lang="pt-BR" dirty="0"/>
              <a:t>___________________________________________________________________________________________</a:t>
            </a:r>
          </a:p>
          <a:p>
            <a:r>
              <a:rPr lang="pt-BR" dirty="0"/>
              <a:t>___________________________________________________________________________________________</a:t>
            </a:r>
          </a:p>
          <a:p>
            <a:r>
              <a:rPr lang="pt-BR" dirty="0"/>
              <a:t>_________________________________________________________________________________________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376ED2B-A46F-DB7A-E1DC-FB36671BF834}"/>
              </a:ext>
            </a:extLst>
          </p:cNvPr>
          <p:cNvSpPr txBox="1"/>
          <p:nvPr/>
        </p:nvSpPr>
        <p:spPr>
          <a:xfrm>
            <a:off x="789980" y="1774954"/>
            <a:ext cx="1098232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COMO BOM E CRIATIVO OBSERVADOR, DESCREVA O QUE AS IMAGENS CONTAM PARA VOCÊ?</a:t>
            </a:r>
          </a:p>
          <a:p>
            <a:r>
              <a:rPr lang="pt-BR" dirty="0"/>
              <a:t>___________________________________________________________________________________________</a:t>
            </a:r>
          </a:p>
          <a:p>
            <a:r>
              <a:rPr lang="pt-BR" dirty="0"/>
              <a:t>__________________________________________________________________________________________</a:t>
            </a:r>
          </a:p>
          <a:p>
            <a:r>
              <a:rPr lang="pt-BR" dirty="0"/>
              <a:t>__________________________________________________________________________________________</a:t>
            </a:r>
          </a:p>
          <a:p>
            <a:endParaRPr lang="pt-BR" dirty="0"/>
          </a:p>
          <a:p>
            <a:r>
              <a:rPr lang="pt-BR" dirty="0"/>
              <a:t>PARA VOCÊ, QUE TIPO DE ESPETÁCULO TEATRAL AS IMAGENS APRESENTAM?</a:t>
            </a:r>
          </a:p>
          <a:p>
            <a:r>
              <a:rPr lang="pt-BR" dirty="0"/>
              <a:t>__________________________________________________________________________________________</a:t>
            </a:r>
          </a:p>
          <a:p>
            <a:r>
              <a:rPr lang="pt-BR" dirty="0"/>
              <a:t>__________________________________________________________________________________________</a:t>
            </a:r>
          </a:p>
          <a:p>
            <a:r>
              <a:rPr lang="pt-BR" dirty="0"/>
              <a:t>__________________________________________________________________________________________</a:t>
            </a:r>
          </a:p>
          <a:p>
            <a:endParaRPr lang="pt-BR" dirty="0"/>
          </a:p>
          <a:p>
            <a:r>
              <a:rPr lang="pt-BR" dirty="0"/>
              <a:t>VOCÊ JÁ FOI ASSISTIR A ESPETÁCULOS DE TEATRO, DE MÚSICA, OU DE DANÇA? CONTE O QUE VOCÊ JÁ</a:t>
            </a:r>
          </a:p>
          <a:p>
            <a:r>
              <a:rPr lang="pt-BR" dirty="0"/>
              <a:t>VIU. SE VOCÊ SOMENTE ASSISTIU PELA TV, OU PELA INTERNET, CONTE UM POUCO SOBRE ESSA EXPERIÊNCIA:</a:t>
            </a:r>
          </a:p>
          <a:p>
            <a:r>
              <a:rPr lang="pt-BR" dirty="0"/>
              <a:t>QUAL FOI O ESPETÁCULO, O NOME, O ASSUNTO, SE VOCÊ GOSTOU OU NÃO, POR QUÊ?</a:t>
            </a:r>
          </a:p>
          <a:p>
            <a:r>
              <a:rPr lang="pt-BR" dirty="0"/>
              <a:t>___________________________________________________________________________________________</a:t>
            </a:r>
          </a:p>
          <a:p>
            <a:r>
              <a:rPr lang="pt-BR" dirty="0"/>
              <a:t>___________________________________________________________________________________________</a:t>
            </a:r>
          </a:p>
          <a:p>
            <a:r>
              <a:rPr lang="pt-BR" dirty="0"/>
              <a:t>______________________________________________________________________________________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FF82576-757C-65F6-1D5B-EFB55C261A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055" t="43142" r="3438" b="18111"/>
          <a:stretch/>
        </p:blipFill>
        <p:spPr>
          <a:xfrm>
            <a:off x="10507102" y="5329238"/>
            <a:ext cx="1722998" cy="157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025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0EC49EC-0653-0593-6BF5-B912170F67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47" t="23529" r="23360" b="22070"/>
          <a:stretch/>
        </p:blipFill>
        <p:spPr>
          <a:xfrm>
            <a:off x="2531597" y="1899370"/>
            <a:ext cx="7128805" cy="426747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A0189E7-6C97-A6AE-E8AB-48255A88BCBB}"/>
              </a:ext>
            </a:extLst>
          </p:cNvPr>
          <p:cNvSpPr txBox="1"/>
          <p:nvPr/>
        </p:nvSpPr>
        <p:spPr>
          <a:xfrm>
            <a:off x="3049190" y="417323"/>
            <a:ext cx="60936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 4 - CONHECIMENTO E DIVERSÃO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CANTOS EM TODOS OS CANTOS</a:t>
            </a:r>
          </a:p>
        </p:txBody>
      </p:sp>
      <p:pic>
        <p:nvPicPr>
          <p:cNvPr id="9218" name="Picture 2" descr="Visitar a aldeia dos índios guaranis, Bertioga - Férias Brasil">
            <a:extLst>
              <a:ext uri="{FF2B5EF4-FFF2-40B4-BE49-F238E27FC236}">
                <a16:creationId xmlns:a16="http://schemas.microsoft.com/office/drawing/2014/main" id="{858DC429-F8D2-240E-1C27-AA96E9390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236" y="1485899"/>
            <a:ext cx="6998166" cy="447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E2D93C23-C1BA-41AD-6BF4-5C9D549604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055" t="43142" r="3438" b="18111"/>
          <a:stretch/>
        </p:blipFill>
        <p:spPr>
          <a:xfrm>
            <a:off x="10507102" y="5329238"/>
            <a:ext cx="1722998" cy="157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529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E6022CA0-DDFF-0B46-B8F0-8CFC4443EEA2}"/>
              </a:ext>
            </a:extLst>
          </p:cNvPr>
          <p:cNvSpPr txBox="1"/>
          <p:nvPr/>
        </p:nvSpPr>
        <p:spPr>
          <a:xfrm>
            <a:off x="1350083" y="1123461"/>
            <a:ext cx="9491834" cy="4315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endParaRPr lang="pt-BR" sz="2000" dirty="0"/>
          </a:p>
          <a:p>
            <a:pPr algn="just">
              <a:lnSpc>
                <a:spcPct val="200000"/>
              </a:lnSpc>
            </a:pPr>
            <a:r>
              <a:rPr lang="pt-BR" sz="2000" dirty="0"/>
              <a:t>Há muitas vozes em todos os lugares. Há cantos em todos os cantos e culturas! Na canção </a:t>
            </a:r>
            <a:r>
              <a:rPr lang="pt-BR" sz="2000" dirty="0" err="1"/>
              <a:t>oreru</a:t>
            </a:r>
            <a:r>
              <a:rPr lang="pt-BR" sz="2000" dirty="0"/>
              <a:t> </a:t>
            </a:r>
            <a:r>
              <a:rPr lang="pt-BR" sz="2000" dirty="0" err="1"/>
              <a:t>nhamandú</a:t>
            </a:r>
            <a:r>
              <a:rPr lang="pt-BR" sz="2000" dirty="0"/>
              <a:t> tupã, crianças e jovens cantam, reverenciando: “nossos pais</a:t>
            </a:r>
          </a:p>
          <a:p>
            <a:pPr algn="just">
              <a:lnSpc>
                <a:spcPct val="200000"/>
              </a:lnSpc>
            </a:pPr>
            <a:r>
              <a:rPr lang="pt-BR" sz="2000" dirty="0"/>
              <a:t>São o sol e o trovão”. Esta música é interpretada pelos descendentes de povos que foram</a:t>
            </a:r>
          </a:p>
          <a:p>
            <a:pPr algn="just">
              <a:lnSpc>
                <a:spcPct val="200000"/>
              </a:lnSpc>
            </a:pPr>
            <a:r>
              <a:rPr lang="pt-BR" sz="2000" dirty="0"/>
              <a:t>Os primeiros habitantes da nossa terra. Trazem a arte e a tradição dos indígenas de língua</a:t>
            </a:r>
          </a:p>
          <a:p>
            <a:pPr algn="just">
              <a:lnSpc>
                <a:spcPct val="200000"/>
              </a:lnSpc>
            </a:pPr>
            <a:r>
              <a:rPr lang="pt-BR" sz="2000" dirty="0"/>
              <a:t>Tupi-guarani. As músicas expressam a relação com a natureza, a família e o respeito aos</a:t>
            </a:r>
          </a:p>
          <a:p>
            <a:pPr algn="just">
              <a:lnSpc>
                <a:spcPct val="200000"/>
              </a:lnSpc>
            </a:pPr>
            <a:r>
              <a:rPr lang="pt-BR" sz="2000" dirty="0"/>
              <a:t>Seus antepassados e à sua história.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7C1B31A-8758-305D-5861-5EAF84199D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055" t="43142" r="3438" b="18111"/>
          <a:stretch/>
        </p:blipFill>
        <p:spPr>
          <a:xfrm>
            <a:off x="10507102" y="5329238"/>
            <a:ext cx="1722998" cy="157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657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6B5F10FF-6C15-4961-3BF2-0C9F1AB205A0}"/>
              </a:ext>
            </a:extLst>
          </p:cNvPr>
          <p:cNvSpPr txBox="1"/>
          <p:nvPr/>
        </p:nvSpPr>
        <p:spPr>
          <a:xfrm>
            <a:off x="547093" y="4771109"/>
            <a:ext cx="8868965" cy="1711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/>
              <a:t>O QUE VOCÊ SABE SOBRE CANTOS DOS POVOS INDÍGENAS BRASILEIROS?</a:t>
            </a:r>
          </a:p>
          <a:p>
            <a:pPr>
              <a:lnSpc>
                <a:spcPct val="150000"/>
              </a:lnSpc>
            </a:pPr>
            <a:r>
              <a:rPr lang="pt-BR" dirty="0"/>
              <a:t> E SOBRE MÚSICAS CANTADAS NO CONTINENTE AFRICANO, OU EM OUTRAS PARTES DO MUNDO?</a:t>
            </a:r>
          </a:p>
          <a:p>
            <a:pPr>
              <a:lnSpc>
                <a:spcPct val="150000"/>
              </a:lnSpc>
            </a:pPr>
            <a:r>
              <a:rPr lang="pt-BR" dirty="0"/>
              <a:t>OBSERVE A IMAGEM A SEGUIR.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1036DADD-F8D5-8DFC-3689-3F08023FE4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727" t="16442" r="13628" b="53335"/>
          <a:stretch/>
        </p:blipFill>
        <p:spPr>
          <a:xfrm>
            <a:off x="8457604" y="585788"/>
            <a:ext cx="2627049" cy="2681764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22A63B63-E55F-F6B7-74F7-C8454DCD9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163" y="810754"/>
            <a:ext cx="6037282" cy="3394314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85C212CE-5B3F-7F09-C597-D5D9AFE50A77}"/>
              </a:ext>
            </a:extLst>
          </p:cNvPr>
          <p:cNvSpPr txBox="1"/>
          <p:nvPr/>
        </p:nvSpPr>
        <p:spPr>
          <a:xfrm>
            <a:off x="8177476" y="3542277"/>
            <a:ext cx="31873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/>
              <a:t>PARA ACESSAR, BASTA FAZER A LEITURA DO QR CODE ACIMA COM A CÂMERA DO SEU CELULAR.</a:t>
            </a:r>
          </a:p>
          <a:p>
            <a:r>
              <a:rPr lang="pt-BR" sz="1400" dirty="0"/>
              <a:t>É NECESSÁRIO TER ACESSO À INTERNET.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A145621-EE45-FCB0-59EE-B7301C3446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055" t="43142" r="3438" b="18111"/>
          <a:stretch/>
        </p:blipFill>
        <p:spPr>
          <a:xfrm>
            <a:off x="10507102" y="5329238"/>
            <a:ext cx="1722998" cy="157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608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7EB5332-881C-3B00-ED6C-3A0CA76ACB0C}"/>
              </a:ext>
            </a:extLst>
          </p:cNvPr>
          <p:cNvSpPr txBox="1"/>
          <p:nvPr/>
        </p:nvSpPr>
        <p:spPr>
          <a:xfrm>
            <a:off x="910828" y="1021418"/>
            <a:ext cx="6954441" cy="4815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/>
              <a:t>AGORA, LEIA O TRECHO DA LETRA DA MÚSICA MINHA MISSÃO.</a:t>
            </a:r>
          </a:p>
          <a:p>
            <a:endParaRPr lang="pt-BR" sz="2000" dirty="0"/>
          </a:p>
          <a:p>
            <a:pPr>
              <a:lnSpc>
                <a:spcPct val="150000"/>
              </a:lnSpc>
            </a:pPr>
            <a:r>
              <a:rPr lang="pt-BR" sz="2000" dirty="0"/>
              <a:t>CANTO PARA ANUNCIAR O DIA</a:t>
            </a:r>
          </a:p>
          <a:p>
            <a:pPr>
              <a:lnSpc>
                <a:spcPct val="150000"/>
              </a:lnSpc>
            </a:pPr>
            <a:r>
              <a:rPr lang="pt-BR" sz="2000" dirty="0"/>
              <a:t>CANTO PARA AMENIZAR A NOITE</a:t>
            </a:r>
          </a:p>
          <a:p>
            <a:pPr>
              <a:lnSpc>
                <a:spcPct val="150000"/>
              </a:lnSpc>
            </a:pPr>
            <a:r>
              <a:rPr lang="pt-BR" sz="2000" dirty="0"/>
              <a:t>CANTO PRA DENUNCIAR O AÇOITE</a:t>
            </a:r>
          </a:p>
          <a:p>
            <a:pPr>
              <a:lnSpc>
                <a:spcPct val="150000"/>
              </a:lnSpc>
            </a:pPr>
            <a:r>
              <a:rPr lang="pt-BR" sz="2000" dirty="0"/>
              <a:t>CANTO TAMBÉM CONTRA A TIRANIA</a:t>
            </a:r>
          </a:p>
          <a:p>
            <a:pPr>
              <a:lnSpc>
                <a:spcPct val="150000"/>
              </a:lnSpc>
            </a:pPr>
            <a:r>
              <a:rPr lang="pt-BR" sz="2000" dirty="0"/>
              <a:t>CANTO PORQUE NUMA MELODIA</a:t>
            </a:r>
          </a:p>
          <a:p>
            <a:pPr>
              <a:lnSpc>
                <a:spcPct val="150000"/>
              </a:lnSpc>
            </a:pPr>
            <a:r>
              <a:rPr lang="pt-BR" sz="2000" dirty="0"/>
              <a:t>ACENDO NO CORAÇÃO DO POVO</a:t>
            </a:r>
          </a:p>
          <a:p>
            <a:pPr>
              <a:lnSpc>
                <a:spcPct val="150000"/>
              </a:lnSpc>
            </a:pPr>
            <a:r>
              <a:rPr lang="pt-BR" sz="2000" dirty="0"/>
              <a:t>A ESPERANÇA DE UM MUNDO NOVO</a:t>
            </a:r>
          </a:p>
          <a:p>
            <a:pPr>
              <a:lnSpc>
                <a:spcPct val="150000"/>
              </a:lnSpc>
            </a:pPr>
            <a:r>
              <a:rPr lang="pt-BR" sz="2000" dirty="0"/>
              <a:t>E A LUTA PARA SE VIVER EM PAZ!</a:t>
            </a:r>
          </a:p>
          <a:p>
            <a:pPr>
              <a:lnSpc>
                <a:spcPct val="150000"/>
              </a:lnSpc>
            </a:pPr>
            <a:r>
              <a:rPr lang="pt-BR" sz="2000" dirty="0"/>
              <a:t>A MÚSICA ACIMA É DO CANTOR JOÃO NOGUEIRA,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2FD593E-32B9-5913-ECC7-00F0733890C2}"/>
              </a:ext>
            </a:extLst>
          </p:cNvPr>
          <p:cNvSpPr txBox="1"/>
          <p:nvPr/>
        </p:nvSpPr>
        <p:spPr>
          <a:xfrm>
            <a:off x="7865269" y="4059849"/>
            <a:ext cx="35290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/>
              <a:t>PARA ACESSAR, BASTA FAZER A LEITURA DO QR CODE ACIMA COM A CÂMERA DO SEU CELULAR.</a:t>
            </a:r>
          </a:p>
          <a:p>
            <a:endParaRPr lang="pt-BR" sz="1600" dirty="0"/>
          </a:p>
          <a:p>
            <a:r>
              <a:rPr lang="pt-BR" sz="1600" dirty="0"/>
              <a:t>É NECESSÁRIO TER ACESSO À INTERNET.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7252998-7B96-AF09-4748-C85E8B99DC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531" t="21027" r="24883" b="50000"/>
          <a:stretch/>
        </p:blipFill>
        <p:spPr>
          <a:xfrm>
            <a:off x="8072436" y="1021418"/>
            <a:ext cx="2870348" cy="2999836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C606B865-48F7-C793-87C7-2C8E82BCA7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055" t="43142" r="3438" b="18111"/>
          <a:stretch/>
        </p:blipFill>
        <p:spPr>
          <a:xfrm>
            <a:off x="10507102" y="5329238"/>
            <a:ext cx="1722998" cy="157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509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99F5A56D-68AF-4C34-1803-17006D7C9308}"/>
              </a:ext>
            </a:extLst>
          </p:cNvPr>
          <p:cNvSpPr txBox="1"/>
          <p:nvPr/>
        </p:nvSpPr>
        <p:spPr>
          <a:xfrm>
            <a:off x="1108246" y="811531"/>
            <a:ext cx="744021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/>
              <a:t>REFERÊNCIAS</a:t>
            </a:r>
          </a:p>
          <a:p>
            <a:endParaRPr lang="pt-BR" dirty="0"/>
          </a:p>
          <a:p>
            <a:r>
              <a:rPr lang="pt-BR" dirty="0"/>
              <a:t>Sites: https://arteeartistas.com.br/tomie-ohtake/</a:t>
            </a:r>
          </a:p>
          <a:p>
            <a:endParaRPr lang="pt-BR" dirty="0"/>
          </a:p>
          <a:p>
            <a:r>
              <a:rPr lang="pt-BR" dirty="0"/>
              <a:t>https://www.institutotomieohtake.org.br/o_instituto/interna/o-edificio-</a:t>
            </a:r>
          </a:p>
          <a:p>
            <a:r>
              <a:rPr lang="pt-BR" dirty="0"/>
              <a:t>de-formas-</a:t>
            </a:r>
            <a:r>
              <a:rPr lang="pt-BR" dirty="0" err="1"/>
              <a:t>tomie</a:t>
            </a:r>
            <a:r>
              <a:rPr lang="pt-BR" dirty="0"/>
              <a:t>-</a:t>
            </a:r>
            <a:r>
              <a:rPr lang="pt-BR" dirty="0" err="1"/>
              <a:t>ohtake</a:t>
            </a:r>
            <a:endParaRPr lang="pt-BR" dirty="0"/>
          </a:p>
          <a:p>
            <a:endParaRPr lang="pt-BR" dirty="0"/>
          </a:p>
          <a:p>
            <a:r>
              <a:rPr lang="pt-BR" dirty="0"/>
              <a:t>https://www.guiadasartes.com.br/tomie-ohtake/pinturas</a:t>
            </a:r>
          </a:p>
          <a:p>
            <a:endParaRPr lang="pt-BR" dirty="0"/>
          </a:p>
          <a:p>
            <a:r>
              <a:rPr lang="pt-BR" dirty="0"/>
              <a:t>https://www.santos.sp.gov.br/?q=content/integrada-a-orla-escultura-de-</a:t>
            </a:r>
          </a:p>
          <a:p>
            <a:r>
              <a:rPr lang="pt-BR" dirty="0" err="1"/>
              <a:t>tomie</a:t>
            </a:r>
            <a:r>
              <a:rPr lang="pt-BR" dirty="0"/>
              <a:t>-</a:t>
            </a:r>
            <a:r>
              <a:rPr lang="pt-BR" dirty="0" err="1"/>
              <a:t>ohtake</a:t>
            </a:r>
            <a:r>
              <a:rPr lang="pt-BR" dirty="0"/>
              <a:t>-e-referencia-na-cidade</a:t>
            </a:r>
          </a:p>
          <a:p>
            <a:endParaRPr lang="pt-BR" dirty="0"/>
          </a:p>
          <a:p>
            <a:r>
              <a:rPr lang="pt-BR" dirty="0" err="1"/>
              <a:t>Fig</a:t>
            </a:r>
            <a:r>
              <a:rPr lang="pt-BR" dirty="0"/>
              <a:t> 1: https://images.app.goo.gl/me4QY4hxRUaBNamy9</a:t>
            </a:r>
          </a:p>
          <a:p>
            <a:r>
              <a:rPr lang="pt-BR" dirty="0" err="1"/>
              <a:t>Fig</a:t>
            </a:r>
            <a:r>
              <a:rPr lang="pt-BR" dirty="0"/>
              <a:t> 2: https://images.app.goo.gl/cBQzmp7bfm9VEmne6</a:t>
            </a:r>
          </a:p>
          <a:p>
            <a:r>
              <a:rPr lang="pt-BR" dirty="0" err="1"/>
              <a:t>Fig</a:t>
            </a:r>
            <a:r>
              <a:rPr lang="pt-BR" dirty="0"/>
              <a:t> 3 https://images.app.goo.gl/C7xWN7kNki1R7zyu6</a:t>
            </a:r>
          </a:p>
          <a:p>
            <a:r>
              <a:rPr lang="pt-BR" dirty="0" err="1"/>
              <a:t>Fig</a:t>
            </a:r>
            <a:r>
              <a:rPr lang="pt-BR" dirty="0"/>
              <a:t> 4 https://images.app.goo.gl/9ZAEW938cwpve8Wj8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0CEFEA2-FD8D-1311-756A-4D6D7F39B338}"/>
              </a:ext>
            </a:extLst>
          </p:cNvPr>
          <p:cNvSpPr txBox="1"/>
          <p:nvPr/>
        </p:nvSpPr>
        <p:spPr>
          <a:xfrm>
            <a:off x="8190792" y="3581520"/>
            <a:ext cx="362545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PARA ACESSAR, BASTA FAZER A LEITURA</a:t>
            </a:r>
          </a:p>
          <a:p>
            <a:r>
              <a:rPr lang="pt-BR" dirty="0"/>
              <a:t>DO QR CODE AO LADO COM A CÂMERA</a:t>
            </a:r>
          </a:p>
          <a:p>
            <a:r>
              <a:rPr lang="pt-BR" dirty="0"/>
              <a:t>DO SEU CELULAR. É NECESSÁRIO TER</a:t>
            </a:r>
          </a:p>
          <a:p>
            <a:r>
              <a:rPr lang="pt-BR" dirty="0"/>
              <a:t>ACESSO À INTERNET.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7D10F7D-444F-B9B4-7BFC-466894C08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6186" y="698568"/>
            <a:ext cx="2557463" cy="2730432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96399B3E-C453-EBE4-62F5-41EA7D99F1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055" t="43142" r="3438" b="18111"/>
          <a:stretch/>
        </p:blipFill>
        <p:spPr>
          <a:xfrm>
            <a:off x="10507102" y="5329238"/>
            <a:ext cx="1722998" cy="157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479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7E889E3-1437-3213-4818-BCF50580C6AF}"/>
              </a:ext>
            </a:extLst>
          </p:cNvPr>
          <p:cNvSpPr txBox="1"/>
          <p:nvPr/>
        </p:nvSpPr>
        <p:spPr>
          <a:xfrm>
            <a:off x="1168598" y="375763"/>
            <a:ext cx="9854803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5 - Lendo arte</a:t>
            </a:r>
          </a:p>
          <a:p>
            <a:endParaRPr lang="pt-BR" dirty="0"/>
          </a:p>
          <a:p>
            <a:pPr>
              <a:lnSpc>
                <a:spcPct val="150000"/>
              </a:lnSpc>
            </a:pPr>
            <a:r>
              <a:rPr lang="pt-BR" dirty="0"/>
              <a:t>A imagem a baixo é  do grupo </a:t>
            </a:r>
            <a:r>
              <a:rPr lang="pt-BR" b="1" dirty="0"/>
              <a:t>Trem da Viração</a:t>
            </a:r>
            <a:r>
              <a:rPr lang="pt-BR" dirty="0"/>
              <a:t>, de Monteiro Lobato -sp.</a:t>
            </a:r>
          </a:p>
          <a:p>
            <a:pPr>
              <a:lnSpc>
                <a:spcPct val="150000"/>
              </a:lnSpc>
            </a:pPr>
            <a:r>
              <a:rPr lang="pt-BR" dirty="0"/>
              <a:t> Esse grupo da nossa região criou uma canção com o nome de uma árvore - sibipiruna - e que traz uma sonoridade que explora sons de instrumentos regionais como sanfona, violão e percussão.</a:t>
            </a:r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5F73767-337C-1446-1C44-9A08D2E076A5}"/>
              </a:ext>
            </a:extLst>
          </p:cNvPr>
          <p:cNvSpPr txBox="1"/>
          <p:nvPr/>
        </p:nvSpPr>
        <p:spPr>
          <a:xfrm>
            <a:off x="7429501" y="5055811"/>
            <a:ext cx="264065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/>
              <a:t>PARA ACESSAR, BASTA FAZER A LEITURA DO QR CODE AO LADO COM A CÂMERA DO SEU CELULAR.</a:t>
            </a:r>
          </a:p>
          <a:p>
            <a:r>
              <a:rPr lang="pt-BR" sz="1600" dirty="0"/>
              <a:t>É NECESSÁRIO TER ACESSO À INTERNET.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1B7A827-1367-0189-6368-708D07B643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875" t="39370" r="24179" b="35827"/>
          <a:stretch/>
        </p:blipFill>
        <p:spPr>
          <a:xfrm>
            <a:off x="7511950" y="2684087"/>
            <a:ext cx="2371725" cy="237172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8C0329A-7A03-E1B8-C7EB-D377E435CC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57" t="31241" r="56289" b="35083"/>
          <a:stretch/>
        </p:blipFill>
        <p:spPr>
          <a:xfrm>
            <a:off x="3943349" y="2639258"/>
            <a:ext cx="2371725" cy="2308325"/>
          </a:xfrm>
          <a:prstGeom prst="rect">
            <a:avLst/>
          </a:prstGeom>
        </p:spPr>
      </p:pic>
      <p:pic>
        <p:nvPicPr>
          <p:cNvPr id="17410" name="Picture 2" descr="Trem Da Viração - Kboing Músicas Para Você Ouvir">
            <a:extLst>
              <a:ext uri="{FF2B5EF4-FFF2-40B4-BE49-F238E27FC236}">
                <a16:creationId xmlns:a16="http://schemas.microsoft.com/office/drawing/2014/main" id="{3CB5AA14-B2B9-8143-CFD5-A7332C913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2639258"/>
            <a:ext cx="5016399" cy="377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003049BF-8594-67BA-EB0C-18A915FD04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055" t="43142" r="3438" b="18111"/>
          <a:stretch/>
        </p:blipFill>
        <p:spPr>
          <a:xfrm>
            <a:off x="10507102" y="5329238"/>
            <a:ext cx="1722998" cy="157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076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C6200314-9E58-F37A-A4CE-9EE3547E7623}"/>
              </a:ext>
            </a:extLst>
          </p:cNvPr>
          <p:cNvSpPr txBox="1"/>
          <p:nvPr/>
        </p:nvSpPr>
        <p:spPr>
          <a:xfrm>
            <a:off x="3757151" y="663367"/>
            <a:ext cx="43987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/>
              <a:t>1 - Artes visuais - linhas, formas e cores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254D9CF-89D8-81E1-EFEF-205C35504711}"/>
              </a:ext>
            </a:extLst>
          </p:cNvPr>
          <p:cNvSpPr txBox="1"/>
          <p:nvPr/>
        </p:nvSpPr>
        <p:spPr>
          <a:xfrm>
            <a:off x="1607741" y="1130405"/>
            <a:ext cx="109239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Vamos iniciar a proposta desta unidade, observando duas obras abstratas:</a:t>
            </a:r>
          </a:p>
          <a:p>
            <a:endParaRPr lang="pt-BR" dirty="0"/>
          </a:p>
          <a:p>
            <a:r>
              <a:rPr lang="pt-BR" b="1" dirty="0"/>
              <a:t>Pensando arte: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F87562E-43BC-660F-0929-82BE714AEA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03" t="25822" r="22891" b="31658"/>
          <a:stretch/>
        </p:blipFill>
        <p:spPr>
          <a:xfrm>
            <a:off x="1506141" y="2386477"/>
            <a:ext cx="8509429" cy="3773747"/>
          </a:xfrm>
          <a:prstGeom prst="rect">
            <a:avLst/>
          </a:prstGeom>
        </p:spPr>
      </p:pic>
      <p:pic>
        <p:nvPicPr>
          <p:cNvPr id="2050" name="Picture 2" descr="Escultura de Tomie Ohtake recebe restauro em Santos - CASACOR">
            <a:extLst>
              <a:ext uri="{FF2B5EF4-FFF2-40B4-BE49-F238E27FC236}">
                <a16:creationId xmlns:a16="http://schemas.microsoft.com/office/drawing/2014/main" id="{C5D96C8C-2FF1-3029-D8FF-F53EAC17B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128" y="2386477"/>
            <a:ext cx="4996983" cy="332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 singularidade de Tomie Ohtake - Blog - Macodesc - Construtora e  Incorporadora">
            <a:extLst>
              <a:ext uri="{FF2B5EF4-FFF2-40B4-BE49-F238E27FC236}">
                <a16:creationId xmlns:a16="http://schemas.microsoft.com/office/drawing/2014/main" id="{561B4EDD-55C0-619A-9487-E2BB9D617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308" y="2268959"/>
            <a:ext cx="3496262" cy="344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FB7A1C72-1DF3-A608-8069-F83EC5EF3C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055" t="43142" r="3438" b="18111"/>
          <a:stretch/>
        </p:blipFill>
        <p:spPr>
          <a:xfrm>
            <a:off x="10507102" y="5329238"/>
            <a:ext cx="1722998" cy="157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995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F8D85ED-2CFA-14B1-A8D6-A0EA9AF50B41}"/>
              </a:ext>
            </a:extLst>
          </p:cNvPr>
          <p:cNvSpPr txBox="1"/>
          <p:nvPr/>
        </p:nvSpPr>
        <p:spPr>
          <a:xfrm>
            <a:off x="3143575" y="216680"/>
            <a:ext cx="8326339" cy="52247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600" b="1" dirty="0"/>
              <a:t>Aprendendo Arte</a:t>
            </a:r>
          </a:p>
          <a:p>
            <a:pPr>
              <a:lnSpc>
                <a:spcPct val="150000"/>
              </a:lnSpc>
            </a:pPr>
            <a:endParaRPr lang="pt-BR" sz="1600" dirty="0"/>
          </a:p>
          <a:p>
            <a:pPr>
              <a:lnSpc>
                <a:spcPct val="150000"/>
              </a:lnSpc>
            </a:pPr>
            <a:r>
              <a:rPr lang="pt-BR" sz="1600" dirty="0"/>
              <a:t>A obra “floresta amazônica”, do compositor Villa Lobos, foi composta em 1958, Inicialmente para a trilha sonora de um filme, mas depois se tornou uma suíte. A forma de uma suíte É determinada pelas várias seções em que A composição musical se divide, ou seja, É O conjunto de pequenas músicas que fazem parte de um todo.</a:t>
            </a:r>
          </a:p>
          <a:p>
            <a:pPr>
              <a:lnSpc>
                <a:spcPct val="150000"/>
              </a:lnSpc>
            </a:pPr>
            <a:r>
              <a:rPr lang="pt-BR" sz="1600" dirty="0"/>
              <a:t>Alguns trechos dessa obra nos remetem aos cantos indígenas da floresta amazônica e à sonoridade dos pássaros, expressos pela orquestra.</a:t>
            </a:r>
          </a:p>
          <a:p>
            <a:pPr>
              <a:lnSpc>
                <a:spcPct val="150000"/>
              </a:lnSpc>
            </a:pPr>
            <a:r>
              <a:rPr lang="pt-BR" sz="1600" dirty="0"/>
              <a:t>O nome da canção, sibipiruna, do grupo trem da viração, é na verdade o nome de uma árvore nativa da mata atlântica e que se tornou muito usada para reflorestamento e arborização urbana. Se você parar para observar, vai perceber que nossa cidade tem muitas sibipirunas em praças, ruas E avenidas. Elas são fáceis de identificar, pois produzem lindas flores amarelas E um fruto no formato de uma vagem, que ao cair no chão, se for pisada, faz um som estalado muito peculiar.</a:t>
            </a:r>
          </a:p>
          <a:p>
            <a:pPr>
              <a:lnSpc>
                <a:spcPct val="150000"/>
              </a:lnSpc>
            </a:pPr>
            <a:r>
              <a:rPr lang="pt-BR" sz="1600" dirty="0"/>
              <a:t>A canção sibipiruna está no segundo álbum do grupo trem da viração, intitulado levanta a poeira.</a:t>
            </a:r>
          </a:p>
        </p:txBody>
      </p:sp>
      <p:pic>
        <p:nvPicPr>
          <p:cNvPr id="1026" name="Picture 2" descr="Famosos Que Partiram: Villa-Lobos">
            <a:extLst>
              <a:ext uri="{FF2B5EF4-FFF2-40B4-BE49-F238E27FC236}">
                <a16:creationId xmlns:a16="http://schemas.microsoft.com/office/drawing/2014/main" id="{F2AFD1FE-F75E-359E-A773-E4B0467A5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07" y="1530091"/>
            <a:ext cx="2597942" cy="259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FBED077-C788-A699-F44B-F3602D1AE712}"/>
              </a:ext>
            </a:extLst>
          </p:cNvPr>
          <p:cNvSpPr txBox="1"/>
          <p:nvPr/>
        </p:nvSpPr>
        <p:spPr>
          <a:xfrm>
            <a:off x="1089195" y="4324741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/>
              <a:t>Villa Lobos</a:t>
            </a:r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9A4E514-A113-66E7-59A3-7303200F28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055" t="43142" r="3438" b="18111"/>
          <a:stretch/>
        </p:blipFill>
        <p:spPr>
          <a:xfrm>
            <a:off x="10507102" y="5329238"/>
            <a:ext cx="1722998" cy="157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748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591705FA-C2C6-50D8-C303-245FCA7AB44F}"/>
              </a:ext>
            </a:extLst>
          </p:cNvPr>
          <p:cNvSpPr txBox="1"/>
          <p:nvPr/>
        </p:nvSpPr>
        <p:spPr>
          <a:xfrm>
            <a:off x="1847255" y="1496616"/>
            <a:ext cx="849749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/>
              <a:t>Lendo Arte </a:t>
            </a:r>
          </a:p>
          <a:p>
            <a:endParaRPr lang="pt-BR" b="1" dirty="0"/>
          </a:p>
          <a:p>
            <a:r>
              <a:rPr lang="pt-BR" dirty="0"/>
              <a:t>As duas obras musicais apresentadas possuem uma riqueza de timbres, pois</a:t>
            </a:r>
          </a:p>
          <a:p>
            <a:r>
              <a:rPr lang="pt-BR" dirty="0"/>
              <a:t>Observamos que as composições exploram diversos instrumentos musicais, ao mesmo tempo</a:t>
            </a:r>
          </a:p>
          <a:p>
            <a:r>
              <a:rPr lang="pt-BR" dirty="0"/>
              <a:t>Em que ambos exploram a voz também. Os gêneros apresentados são: música orquestral e</a:t>
            </a:r>
          </a:p>
          <a:p>
            <a:r>
              <a:rPr lang="pt-BR" dirty="0"/>
              <a:t>Canção. Na obra de </a:t>
            </a:r>
            <a:r>
              <a:rPr lang="pt-BR" dirty="0" err="1"/>
              <a:t>Villa-lobos</a:t>
            </a:r>
            <a:r>
              <a:rPr lang="pt-BR" dirty="0"/>
              <a:t>, percebe-se o uso de instrumentos das famílias da orquestra:</a:t>
            </a:r>
          </a:p>
          <a:p>
            <a:r>
              <a:rPr lang="pt-BR" dirty="0"/>
              <a:t>Cordas, madeira, metal e percussão. Já na canção do grupo trem da viração, escutamos</a:t>
            </a:r>
          </a:p>
          <a:p>
            <a:r>
              <a:rPr lang="pt-BR" dirty="0"/>
              <a:t>Instrumentos regionais como sanfona, violão e triângulo.</a:t>
            </a:r>
          </a:p>
          <a:p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DFD3BC1-84F4-A733-E5FC-77880DE1B6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055" t="43142" r="3438" b="18111"/>
          <a:stretch/>
        </p:blipFill>
        <p:spPr>
          <a:xfrm>
            <a:off x="10507102" y="5329238"/>
            <a:ext cx="1722998" cy="157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295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AA8EA261-21EC-1D2A-6935-8A514012EB23}"/>
              </a:ext>
            </a:extLst>
          </p:cNvPr>
          <p:cNvSpPr txBox="1"/>
          <p:nvPr/>
        </p:nvSpPr>
        <p:spPr>
          <a:xfrm>
            <a:off x="1089423" y="1385798"/>
            <a:ext cx="60936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Para acessar, basta fazer a leitura do </a:t>
            </a:r>
            <a:r>
              <a:rPr lang="pt-BR" dirty="0" err="1"/>
              <a:t>Qr</a:t>
            </a:r>
            <a:r>
              <a:rPr lang="pt-BR" dirty="0"/>
              <a:t> </a:t>
            </a:r>
            <a:r>
              <a:rPr lang="pt-BR" dirty="0" err="1"/>
              <a:t>code</a:t>
            </a:r>
            <a:r>
              <a:rPr lang="pt-BR" dirty="0"/>
              <a:t> ao lado com a câmera do seu celular.</a:t>
            </a:r>
          </a:p>
          <a:p>
            <a:endParaRPr lang="pt-BR" dirty="0"/>
          </a:p>
          <a:p>
            <a:r>
              <a:rPr lang="pt-BR" dirty="0"/>
              <a:t>É necessário ter acesso à internet.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5523223-6674-5369-63A4-64E99F942D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91" t="41057" r="23109" b="35571"/>
          <a:stretch/>
        </p:blipFill>
        <p:spPr>
          <a:xfrm>
            <a:off x="5068279" y="1868161"/>
            <a:ext cx="6034298" cy="3121678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E1749C9F-2D1B-F687-14D6-B012F42DA4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055" t="43142" r="3438" b="18111"/>
          <a:stretch/>
        </p:blipFill>
        <p:spPr>
          <a:xfrm>
            <a:off x="10507102" y="5329238"/>
            <a:ext cx="1722998" cy="157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1133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A6ACFE48-D9A2-08F7-CE59-8497DE592131}"/>
              </a:ext>
            </a:extLst>
          </p:cNvPr>
          <p:cNvSpPr txBox="1"/>
          <p:nvPr/>
        </p:nvSpPr>
        <p:spPr>
          <a:xfrm>
            <a:off x="4061818" y="586859"/>
            <a:ext cx="40683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/>
              <a:t>6 - Conhecimento e Diversão</a:t>
            </a:r>
          </a:p>
          <a:p>
            <a:pPr algn="ctr"/>
            <a:endParaRPr lang="pt-BR" sz="2000" b="1" dirty="0"/>
          </a:p>
          <a:p>
            <a:pPr algn="ctr"/>
            <a:r>
              <a:rPr lang="pt-BR" sz="2000" b="1" dirty="0"/>
              <a:t>Teatro - Gestualidade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7B14004-D76B-DB03-6EB1-183BBF5E95F9}"/>
              </a:ext>
            </a:extLst>
          </p:cNvPr>
          <p:cNvSpPr txBox="1"/>
          <p:nvPr/>
        </p:nvSpPr>
        <p:spPr>
          <a:xfrm>
            <a:off x="1146572" y="2119997"/>
            <a:ext cx="471130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dirty="0"/>
              <a:t>Pensando arte, na proposta desta unidade, vamos pensar sobre um dos principais elementos do teatro: o corpo.</a:t>
            </a:r>
          </a:p>
          <a:p>
            <a:pPr algn="just"/>
            <a:r>
              <a:rPr lang="pt-BR" b="0" i="0" dirty="0">
                <a:effectLst/>
              </a:rPr>
              <a:t>Marcel </a:t>
            </a:r>
            <a:r>
              <a:rPr lang="pt-BR" dirty="0" err="1"/>
              <a:t>M</a:t>
            </a:r>
            <a:r>
              <a:rPr lang="pt-BR" b="0" i="0" dirty="0" err="1">
                <a:effectLst/>
              </a:rPr>
              <a:t>angel</a:t>
            </a:r>
            <a:r>
              <a:rPr lang="pt-BR" b="0" i="0" dirty="0">
                <a:effectLst/>
              </a:rPr>
              <a:t>, mais conhecido como </a:t>
            </a:r>
            <a:r>
              <a:rPr lang="pt-BR" dirty="0"/>
              <a:t>M</a:t>
            </a:r>
            <a:r>
              <a:rPr lang="pt-BR" b="0" i="0" dirty="0">
                <a:effectLst/>
              </a:rPr>
              <a:t>arcel </a:t>
            </a:r>
            <a:r>
              <a:rPr lang="pt-BR" dirty="0"/>
              <a:t>Ma</a:t>
            </a:r>
            <a:r>
              <a:rPr lang="pt-BR" b="0" i="0" dirty="0">
                <a:effectLst/>
              </a:rPr>
              <a:t>rceau ou mime </a:t>
            </a:r>
            <a:r>
              <a:rPr lang="pt-BR" dirty="0"/>
              <a:t>M</a:t>
            </a:r>
            <a:r>
              <a:rPr lang="pt-BR" b="0" i="0" dirty="0">
                <a:effectLst/>
              </a:rPr>
              <a:t>arceau, foi o mímico mais popular do período pós-guerra. Junto com Étienne Decroux e </a:t>
            </a:r>
            <a:r>
              <a:rPr lang="pt-BR" b="0" i="0" dirty="0" err="1">
                <a:effectLst/>
              </a:rPr>
              <a:t>Jean-louis</a:t>
            </a:r>
            <a:r>
              <a:rPr lang="pt-BR" b="0" i="0" dirty="0">
                <a:effectLst/>
              </a:rPr>
              <a:t> Barrault deu uma nova roupagem à mímica no século XX.</a:t>
            </a:r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ABEBDB0-5DE5-1038-B57B-6017336588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41" t="21444" r="40117" b="29990"/>
          <a:stretch/>
        </p:blipFill>
        <p:spPr>
          <a:xfrm>
            <a:off x="6581775" y="1790060"/>
            <a:ext cx="3490913" cy="4595381"/>
          </a:xfrm>
          <a:prstGeom prst="rect">
            <a:avLst/>
          </a:prstGeom>
        </p:spPr>
      </p:pic>
      <p:pic>
        <p:nvPicPr>
          <p:cNvPr id="11266" name="Picture 2" descr="Marcel Marceau, 1923-2007: Artist put miming back in spotlight | National  And World News | santafenewmexican.com">
            <a:extLst>
              <a:ext uri="{FF2B5EF4-FFF2-40B4-BE49-F238E27FC236}">
                <a16:creationId xmlns:a16="http://schemas.microsoft.com/office/drawing/2014/main" id="{16391E76-044D-92A5-374E-761E03A33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483" y="1888910"/>
            <a:ext cx="3360205" cy="416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D3878297-18AA-1AEC-EA5A-816BB52DF5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055" t="43142" r="3438" b="18111"/>
          <a:stretch/>
        </p:blipFill>
        <p:spPr>
          <a:xfrm>
            <a:off x="10507102" y="5329238"/>
            <a:ext cx="1722998" cy="157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2324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7437C11-C5B6-87CC-97A5-1AB363B1D795}"/>
              </a:ext>
            </a:extLst>
          </p:cNvPr>
          <p:cNvSpPr txBox="1"/>
          <p:nvPr/>
        </p:nvSpPr>
        <p:spPr>
          <a:xfrm>
            <a:off x="1622822" y="1363386"/>
            <a:ext cx="1131212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t-BR" dirty="0"/>
              <a:t>Observe a imagem e registre suas observações:</a:t>
            </a:r>
          </a:p>
          <a:p>
            <a:r>
              <a:rPr lang="pt-BR" dirty="0"/>
              <a:t>O que os gestos das mãos do ator querem nos contar?</a:t>
            </a:r>
          </a:p>
          <a:p>
            <a:pPr marL="342900" indent="-342900">
              <a:buFont typeface="+mj-lt"/>
              <a:buAutoNum type="arabicPeriod"/>
            </a:pPr>
            <a:endParaRPr lang="pt-BR" dirty="0"/>
          </a:p>
          <a:p>
            <a:pPr marL="342900" indent="-342900">
              <a:buFont typeface="+mj-lt"/>
              <a:buAutoNum type="arabicPeriod"/>
            </a:pPr>
            <a:endParaRPr lang="pt-BR" dirty="0"/>
          </a:p>
          <a:p>
            <a:pPr marL="342900" indent="-342900">
              <a:buFont typeface="+mj-lt"/>
              <a:buAutoNum type="arabicPeriod"/>
            </a:pPr>
            <a:endParaRPr lang="pt-BR" dirty="0"/>
          </a:p>
          <a:p>
            <a:pPr marL="342900" indent="-342900">
              <a:buFont typeface="+mj-lt"/>
              <a:buAutoNum type="arabicPeriod"/>
            </a:pPr>
            <a:endParaRPr lang="pt-BR" dirty="0"/>
          </a:p>
          <a:p>
            <a:pPr marL="342900" indent="-342900">
              <a:buFont typeface="+mj-lt"/>
              <a:buAutoNum type="arabicPeriod"/>
            </a:pPr>
            <a:endParaRPr lang="pt-BR" dirty="0"/>
          </a:p>
          <a:p>
            <a:pPr marL="342900" indent="-342900">
              <a:buFont typeface="+mj-lt"/>
              <a:buAutoNum type="arabicPeriod"/>
            </a:pPr>
            <a:endParaRPr lang="pt-BR" dirty="0"/>
          </a:p>
          <a:p>
            <a:r>
              <a:rPr lang="pt-BR" dirty="0"/>
              <a:t>2.   Observe a sobrancelha, a expressão do rosto! O que o olhar do ator quer nos</a:t>
            </a:r>
          </a:p>
          <a:p>
            <a:r>
              <a:rPr lang="pt-BR" dirty="0"/>
              <a:t>Revelar?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CAE523A-8A26-F4B8-A50A-43662818E0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055" t="43142" r="3438" b="18111"/>
          <a:stretch/>
        </p:blipFill>
        <p:spPr>
          <a:xfrm>
            <a:off x="10507102" y="5329238"/>
            <a:ext cx="1722998" cy="157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7643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DB89C0E-CFEB-625B-6DEF-600921DD468C}"/>
              </a:ext>
            </a:extLst>
          </p:cNvPr>
          <p:cNvSpPr txBox="1"/>
          <p:nvPr/>
        </p:nvSpPr>
        <p:spPr>
          <a:xfrm>
            <a:off x="1075134" y="980573"/>
            <a:ext cx="10426303" cy="4896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/>
              <a:t>Lendo arte</a:t>
            </a:r>
          </a:p>
          <a:p>
            <a:pPr>
              <a:lnSpc>
                <a:spcPct val="150000"/>
              </a:lnSpc>
            </a:pPr>
            <a:r>
              <a:rPr lang="pt-BR" dirty="0"/>
              <a:t>A imagem acima é do mímico e ator francês Marcel Marceau, caracterizado pelo seu</a:t>
            </a:r>
          </a:p>
          <a:p>
            <a:pPr>
              <a:lnSpc>
                <a:spcPct val="150000"/>
              </a:lnSpc>
            </a:pPr>
            <a:r>
              <a:rPr lang="pt-BR" dirty="0"/>
              <a:t>Personagem bip, um palhaço de cara pintada. Em suas produções, a gestualidade, bem como a</a:t>
            </a:r>
          </a:p>
          <a:p>
            <a:pPr>
              <a:lnSpc>
                <a:spcPct val="150000"/>
              </a:lnSpc>
            </a:pPr>
            <a:r>
              <a:rPr lang="pt-BR" dirty="0"/>
              <a:t>Expressão facial adquirem uma grande importância.</a:t>
            </a:r>
          </a:p>
          <a:p>
            <a:pPr>
              <a:lnSpc>
                <a:spcPct val="150000"/>
              </a:lnSpc>
            </a:pPr>
            <a:endParaRPr lang="pt-BR" b="1" dirty="0"/>
          </a:p>
          <a:p>
            <a:pPr>
              <a:lnSpc>
                <a:spcPct val="150000"/>
              </a:lnSpc>
            </a:pPr>
            <a:r>
              <a:rPr lang="pt-BR" b="1" dirty="0"/>
              <a:t>Aprendendo arte</a:t>
            </a:r>
          </a:p>
          <a:p>
            <a:pPr>
              <a:lnSpc>
                <a:spcPct val="150000"/>
              </a:lnSpc>
            </a:pPr>
            <a:r>
              <a:rPr lang="pt-BR" dirty="0"/>
              <a:t>No teatro, atores e atrizes têm no corpo sua principal fonte de poesia e muitos se</a:t>
            </a:r>
          </a:p>
          <a:p>
            <a:pPr>
              <a:lnSpc>
                <a:spcPct val="150000"/>
              </a:lnSpc>
            </a:pPr>
            <a:r>
              <a:rPr lang="pt-BR" dirty="0"/>
              <a:t>Dedicam a investigar as possibilidades do corpo como base para a criação poética e artística,</a:t>
            </a:r>
          </a:p>
          <a:p>
            <a:pPr>
              <a:lnSpc>
                <a:spcPct val="150000"/>
              </a:lnSpc>
            </a:pPr>
            <a:r>
              <a:rPr lang="pt-BR" dirty="0"/>
              <a:t>Sendo a mímica um dos principais campos de pesquisa e criação nessa relação entre teatro e</a:t>
            </a:r>
          </a:p>
          <a:p>
            <a:pPr>
              <a:lnSpc>
                <a:spcPct val="150000"/>
              </a:lnSpc>
            </a:pPr>
            <a:r>
              <a:rPr lang="pt-BR" dirty="0"/>
              <a:t>Corpo. A mímica costuma ser associada a essa função específica de atuação, em que o mímico,</a:t>
            </a:r>
          </a:p>
          <a:p>
            <a:pPr>
              <a:lnSpc>
                <a:spcPct val="150000"/>
              </a:lnSpc>
            </a:pPr>
            <a:r>
              <a:rPr lang="pt-BR" dirty="0"/>
              <a:t>Com o rosto todo pintado de branco, mostra uma cena, ou história, usando apenas a</a:t>
            </a:r>
          </a:p>
          <a:p>
            <a:pPr>
              <a:lnSpc>
                <a:spcPct val="150000"/>
              </a:lnSpc>
            </a:pPr>
            <a:r>
              <a:rPr lang="pt-BR" dirty="0"/>
              <a:t>Linguagem corporal.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FC67207-76D1-1515-3BA5-18B29F7750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055" t="43142" r="3438" b="18111"/>
          <a:stretch/>
        </p:blipFill>
        <p:spPr>
          <a:xfrm>
            <a:off x="10507102" y="5329238"/>
            <a:ext cx="1722998" cy="157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2045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8AAF9C2C-A68B-DA62-AEFD-A87380D22236}"/>
              </a:ext>
            </a:extLst>
          </p:cNvPr>
          <p:cNvSpPr txBox="1"/>
          <p:nvPr/>
        </p:nvSpPr>
        <p:spPr>
          <a:xfrm>
            <a:off x="1809749" y="2048028"/>
            <a:ext cx="60936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Para acessar, basta fazer a leitura do </a:t>
            </a:r>
            <a:r>
              <a:rPr lang="pt-BR" dirty="0" err="1"/>
              <a:t>Qr</a:t>
            </a:r>
            <a:r>
              <a:rPr lang="pt-BR" dirty="0"/>
              <a:t> </a:t>
            </a:r>
            <a:r>
              <a:rPr lang="pt-BR" dirty="0" err="1"/>
              <a:t>code</a:t>
            </a:r>
            <a:r>
              <a:rPr lang="pt-BR" dirty="0"/>
              <a:t> ao lado com a câmera do seu celular. É necessário ter acesso à internet.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B0A352C-2086-A1F8-B0B5-BD03DC180E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953" t="33246" r="27109" b="38953"/>
          <a:stretch/>
        </p:blipFill>
        <p:spPr>
          <a:xfrm>
            <a:off x="7943851" y="1166129"/>
            <a:ext cx="2457450" cy="241013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8BFA4163-D2FA-07C4-20DF-F5014A9CD3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055" t="43142" r="3438" b="18111"/>
          <a:stretch/>
        </p:blipFill>
        <p:spPr>
          <a:xfrm>
            <a:off x="10507102" y="5329238"/>
            <a:ext cx="1722998" cy="157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246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3070EB5F-6EDC-E3D3-04AB-78D80D136AD5}"/>
              </a:ext>
            </a:extLst>
          </p:cNvPr>
          <p:cNvSpPr txBox="1"/>
          <p:nvPr/>
        </p:nvSpPr>
        <p:spPr>
          <a:xfrm>
            <a:off x="481012" y="742949"/>
            <a:ext cx="8182570" cy="572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 7 - Música - cultura afro</a:t>
            </a:r>
          </a:p>
          <a:p>
            <a:pPr algn="ctr"/>
            <a:endParaRPr lang="pt-BR" b="1" dirty="0"/>
          </a:p>
          <a:p>
            <a:pPr algn="ctr"/>
            <a:r>
              <a:rPr lang="pt-BR" b="1" dirty="0"/>
              <a:t>Pensando arte</a:t>
            </a:r>
          </a:p>
          <a:p>
            <a:pPr algn="ctr"/>
            <a:endParaRPr lang="pt-BR" dirty="0"/>
          </a:p>
          <a:p>
            <a:pPr algn="just">
              <a:lnSpc>
                <a:spcPct val="150000"/>
              </a:lnSpc>
            </a:pPr>
            <a:r>
              <a:rPr lang="pt-BR" dirty="0"/>
              <a:t>Nesta unidade, vamos refletir sobre o canto, enquanto sagrado, e canto em matrizes estéticas diferentes.</a:t>
            </a:r>
          </a:p>
          <a:p>
            <a:pPr algn="just">
              <a:lnSpc>
                <a:spcPct val="150000"/>
              </a:lnSpc>
            </a:pPr>
            <a:r>
              <a:rPr lang="pt-BR" dirty="0"/>
              <a:t>O sagrado no canto o canto tem uma ligação íntima com a religião. Já na antiguidade, o ser humano cantava aos deuses para reverenciá-los, agradecer-lhes, pedir perdão e solicitar graças.</a:t>
            </a:r>
          </a:p>
          <a:p>
            <a:pPr algn="just">
              <a:lnSpc>
                <a:spcPct val="150000"/>
              </a:lnSpc>
            </a:pPr>
            <a:r>
              <a:rPr lang="pt-BR" dirty="0"/>
              <a:t>Entre os povos indígenas, os pajés são conhecedores de cantos sagrados e rezas cantadas</a:t>
            </a:r>
          </a:p>
          <a:p>
            <a:pPr algn="just">
              <a:lnSpc>
                <a:spcPct val="150000"/>
              </a:lnSpc>
            </a:pPr>
            <a:r>
              <a:rPr lang="pt-BR" dirty="0"/>
              <a:t>Que, segundo as crenças dessas culturas, afugentam os maus espíritos, curam doenças e atraem energias positivas. Os muçulmanos fazem de sua voz melodia para a lá. Os hindus, na índia e em outros países do oriente, têm cantos para os diversos deuses de sua mitologia e para os rituais de suas culturas. </a:t>
            </a:r>
          </a:p>
        </p:txBody>
      </p:sp>
      <p:pic>
        <p:nvPicPr>
          <p:cNvPr id="2" name="Picture 2" descr="Virgínia Rodrigues apresenta novo disco no Auditório Ibirapuera">
            <a:extLst>
              <a:ext uri="{FF2B5EF4-FFF2-40B4-BE49-F238E27FC236}">
                <a16:creationId xmlns:a16="http://schemas.microsoft.com/office/drawing/2014/main" id="{DEF0D536-DF50-B001-F1A8-1B583A417D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6" t="1" r="18338" b="-4962"/>
          <a:stretch/>
        </p:blipFill>
        <p:spPr bwMode="auto">
          <a:xfrm>
            <a:off x="8701088" y="846981"/>
            <a:ext cx="3009900" cy="323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2740C19-DC50-699C-A6FE-CE693152609C}"/>
              </a:ext>
            </a:extLst>
          </p:cNvPr>
          <p:cNvSpPr txBox="1"/>
          <p:nvPr/>
        </p:nvSpPr>
        <p:spPr>
          <a:xfrm>
            <a:off x="8663582" y="4079706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Cantora baiana Virgínia Rodrigues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727040C-85CB-1BA6-FA79-B3176F05BE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055" t="43142" r="3438" b="18111"/>
          <a:stretch/>
        </p:blipFill>
        <p:spPr>
          <a:xfrm>
            <a:off x="10507102" y="5329238"/>
            <a:ext cx="1722998" cy="157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7432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96EC87FD-10C7-AD4F-8F18-12AAE11AFD7B}"/>
              </a:ext>
            </a:extLst>
          </p:cNvPr>
          <p:cNvSpPr txBox="1"/>
          <p:nvPr/>
        </p:nvSpPr>
        <p:spPr>
          <a:xfrm>
            <a:off x="2313048" y="1742320"/>
            <a:ext cx="7565903" cy="33733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/>
              <a:t>A música cristã contemporânea, também conhecida como gospel, está presente no mundo inteiro, mistura ritmos do pop e do rock a letras com temas religiosos. No brasil, os orixás são homenageados em cantos afro- brasileiros. Cantar também foi a luz para os africanos que desembarcaram no brasil com a dor da condição de escravizados e a saudade da liberdade, dos familiares e de suas terras. Hoje, ressoam cânticos em vozes relevantes do povo brasileiro, marcado fortemente pelos descendentes de africanos e da miscigenação.</a:t>
            </a:r>
          </a:p>
          <a:p>
            <a:pPr>
              <a:lnSpc>
                <a:spcPct val="150000"/>
              </a:lnSpc>
            </a:pPr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8DBF923-407E-C903-B967-2C4DAE8D24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055" t="43142" r="3438" b="18111"/>
          <a:stretch/>
        </p:blipFill>
        <p:spPr>
          <a:xfrm>
            <a:off x="10507102" y="5329238"/>
            <a:ext cx="1722998" cy="157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2083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753BE315-126B-1B18-812A-87271E5D7E0D}"/>
              </a:ext>
            </a:extLst>
          </p:cNvPr>
          <p:cNvSpPr txBox="1"/>
          <p:nvPr/>
        </p:nvSpPr>
        <p:spPr>
          <a:xfrm>
            <a:off x="6286499" y="3829051"/>
            <a:ext cx="43719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PARA ACESSAR, BASTA FAZER A LEITURA DO</a:t>
            </a:r>
          </a:p>
          <a:p>
            <a:r>
              <a:rPr lang="pt-BR" dirty="0"/>
              <a:t>QR CODE AO LADO COM A CÂMERA DO SEU</a:t>
            </a:r>
          </a:p>
          <a:p>
            <a:r>
              <a:rPr lang="pt-BR" dirty="0"/>
              <a:t>CELULAR. É NECESSÁRIO TER ACESSO À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B1A6BFA-7C9E-BE84-7928-DC2786BA81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109" t="38120" r="23360" b="31657"/>
          <a:stretch/>
        </p:blipFill>
        <p:spPr>
          <a:xfrm>
            <a:off x="6143624" y="963523"/>
            <a:ext cx="4710113" cy="271018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CF8AA00-8BA0-FA90-6FC1-FAA21AEA7F76}"/>
              </a:ext>
            </a:extLst>
          </p:cNvPr>
          <p:cNvSpPr txBox="1"/>
          <p:nvPr/>
        </p:nvSpPr>
        <p:spPr>
          <a:xfrm>
            <a:off x="1338263" y="1077823"/>
            <a:ext cx="4082652" cy="29578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/>
              <a:t>Como a voz da cantora baiana Virgínia Rodrigues (1964-). A imagem ao lado é da cantora afro- descendente Virgínia Rodrigues, em suas músicas expressa a cultura </a:t>
            </a:r>
            <a:r>
              <a:rPr lang="pt-BR" dirty="0" err="1"/>
              <a:t>afro-descendente</a:t>
            </a:r>
            <a:r>
              <a:rPr lang="pt-BR" dirty="0"/>
              <a:t>.</a:t>
            </a:r>
          </a:p>
          <a:p>
            <a:pPr>
              <a:lnSpc>
                <a:spcPct val="150000"/>
              </a:lnSpc>
            </a:pPr>
            <a:r>
              <a:rPr lang="pt-BR" dirty="0"/>
              <a:t>Caso tenha acesso à internet, para conhecê-la, seguem algumas opções: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BFA1BD0-DBF1-B5F4-4641-60674976AB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055" t="43142" r="3438" b="18111"/>
          <a:stretch/>
        </p:blipFill>
        <p:spPr>
          <a:xfrm>
            <a:off x="10507102" y="5329238"/>
            <a:ext cx="1722998" cy="157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35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F2D78EE1-F797-46D1-2946-ADAB45B32639}"/>
              </a:ext>
            </a:extLst>
          </p:cNvPr>
          <p:cNvSpPr txBox="1"/>
          <p:nvPr/>
        </p:nvSpPr>
        <p:spPr>
          <a:xfrm>
            <a:off x="1074682" y="889843"/>
            <a:ext cx="1051202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● O que mais chamou a sua atenção nas obras acima?</a:t>
            </a:r>
          </a:p>
          <a:p>
            <a:r>
              <a:rPr lang="pt-BR" dirty="0"/>
              <a:t>_______________________________________________________________________________________</a:t>
            </a:r>
          </a:p>
          <a:p>
            <a:r>
              <a:rPr lang="pt-BR" dirty="0"/>
              <a:t>_____________________________________________________________________________________</a:t>
            </a:r>
          </a:p>
          <a:p>
            <a:r>
              <a:rPr lang="pt-BR" dirty="0"/>
              <a:t>_______________________________________________________________________________________</a:t>
            </a:r>
          </a:p>
          <a:p>
            <a:r>
              <a:rPr lang="pt-BR" dirty="0"/>
              <a:t>_____________________________________________________________________________________</a:t>
            </a:r>
          </a:p>
          <a:p>
            <a:endParaRPr lang="pt-BR" dirty="0"/>
          </a:p>
          <a:p>
            <a:r>
              <a:rPr lang="pt-BR" dirty="0"/>
              <a:t>● Quais as semelhanças e diferenças entre as duas obras?</a:t>
            </a:r>
          </a:p>
          <a:p>
            <a:r>
              <a:rPr lang="pt-BR" dirty="0"/>
              <a:t>_______________________________________________________________________________________</a:t>
            </a:r>
          </a:p>
          <a:p>
            <a:r>
              <a:rPr lang="pt-BR" dirty="0"/>
              <a:t>_____________________________________________________________________________________________________________________________________________________________________________</a:t>
            </a:r>
          </a:p>
          <a:p>
            <a:r>
              <a:rPr lang="pt-BR" dirty="0"/>
              <a:t>_____________________________________________________________________________________</a:t>
            </a:r>
          </a:p>
          <a:p>
            <a:endParaRPr lang="pt-BR" dirty="0"/>
          </a:p>
          <a:p>
            <a:r>
              <a:rPr lang="pt-BR" dirty="0"/>
              <a:t>● As linhas desenham quais formas nas imagens acima?</a:t>
            </a:r>
          </a:p>
          <a:p>
            <a:r>
              <a:rPr lang="pt-BR" dirty="0"/>
              <a:t>_______________________________________________________________________________________</a:t>
            </a:r>
          </a:p>
          <a:p>
            <a:r>
              <a:rPr lang="pt-BR" dirty="0"/>
              <a:t>_____________________________________________________________________________________________________________________________________________________________________________</a:t>
            </a:r>
          </a:p>
          <a:p>
            <a:r>
              <a:rPr lang="pt-BR" dirty="0"/>
              <a:t>_____________________________________________________________________________________</a:t>
            </a:r>
          </a:p>
          <a:p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73316B7-A343-6ED0-8171-8C69A96A7E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055" t="43142" r="3438" b="18111"/>
          <a:stretch/>
        </p:blipFill>
        <p:spPr>
          <a:xfrm>
            <a:off x="10507102" y="5329238"/>
            <a:ext cx="1722998" cy="157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974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61560F34-A444-6DAB-C10C-2DA402B9003E}"/>
              </a:ext>
            </a:extLst>
          </p:cNvPr>
          <p:cNvSpPr txBox="1"/>
          <p:nvPr/>
        </p:nvSpPr>
        <p:spPr>
          <a:xfrm>
            <a:off x="681038" y="951547"/>
            <a:ext cx="1082992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Ideias de propostas pedagógica de arte disponível em: </a:t>
            </a:r>
            <a:r>
              <a:rPr lang="pt-BR" dirty="0">
                <a:hlinkClick r:id="rId2"/>
              </a:rPr>
              <a:t>https://drive.google.com/file/d/1dNb_ySo_mgojBYpYSY4y_IFRerdghvNG/view</a:t>
            </a:r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Biografia dos artistas disponível em : </a:t>
            </a:r>
            <a:r>
              <a:rPr lang="pt-BR" dirty="0">
                <a:hlinkClick r:id="rId3"/>
              </a:rPr>
              <a:t>https://pinacoteca.org.br/programacao/exposicoes/osgemeos-segredos/</a:t>
            </a:r>
            <a:endParaRPr lang="pt-BR" dirty="0"/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F90311D-708E-E298-72E0-8D50619AB06F}"/>
              </a:ext>
            </a:extLst>
          </p:cNvPr>
          <p:cNvSpPr txBox="1"/>
          <p:nvPr/>
        </p:nvSpPr>
        <p:spPr>
          <a:xfrm>
            <a:off x="681038" y="2705873"/>
            <a:ext cx="109918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Vídeo sobre a exposição  dos Gêmeos disponível em: </a:t>
            </a:r>
            <a:r>
              <a:rPr lang="pt-BR" dirty="0">
                <a:hlinkClick r:id="rId4"/>
              </a:rPr>
              <a:t>https://www.youtube.com/watch?v=8TQN02-d78U</a:t>
            </a:r>
            <a:endParaRPr lang="pt-BR" dirty="0"/>
          </a:p>
          <a:p>
            <a:endParaRPr lang="pt-BR" dirty="0"/>
          </a:p>
          <a:p>
            <a:r>
              <a:rPr lang="pt-BR" dirty="0"/>
              <a:t> 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B579362-3BBA-5E9F-30D9-7F8C94C63C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055" t="43142" r="3438" b="18111"/>
          <a:stretch/>
        </p:blipFill>
        <p:spPr>
          <a:xfrm>
            <a:off x="10507102" y="5329238"/>
            <a:ext cx="1722998" cy="157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11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F1A9F216-FCBA-5B27-6CE4-3F8BD0C159DA}"/>
              </a:ext>
            </a:extLst>
          </p:cNvPr>
          <p:cNvSpPr txBox="1"/>
          <p:nvPr/>
        </p:nvSpPr>
        <p:spPr>
          <a:xfrm>
            <a:off x="876103" y="531909"/>
            <a:ext cx="10439794" cy="5584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dirty="0"/>
              <a:t>Para pensar: </a:t>
            </a:r>
          </a:p>
          <a:p>
            <a:pPr>
              <a:lnSpc>
                <a:spcPct val="150000"/>
              </a:lnSpc>
            </a:pPr>
            <a:r>
              <a:rPr lang="pt-BR" sz="2000" dirty="0"/>
              <a:t>Todo artista tem uma intenção por trás de suas obras. O que essas formas idealizadas por Tomie Ohtake querem nos contar? Use sua imaginação!</a:t>
            </a:r>
          </a:p>
          <a:p>
            <a:pPr>
              <a:lnSpc>
                <a:spcPct val="150000"/>
              </a:lnSpc>
            </a:pPr>
            <a:endParaRPr lang="pt-BR" sz="2000" dirty="0"/>
          </a:p>
          <a:p>
            <a:pPr>
              <a:lnSpc>
                <a:spcPct val="150000"/>
              </a:lnSpc>
            </a:pPr>
            <a:r>
              <a:rPr lang="pt-BR" sz="2000" b="1" dirty="0"/>
              <a:t>Lendo arte:</a:t>
            </a:r>
          </a:p>
          <a:p>
            <a:pPr>
              <a:lnSpc>
                <a:spcPct val="150000"/>
              </a:lnSpc>
            </a:pPr>
            <a:r>
              <a:rPr lang="pt-BR" sz="2000" dirty="0"/>
              <a:t>As imagens acima são obras da artista plástica japonesa Tomie Ohtake. Na figura 1, o “monumento Tomie Ohtake” foi construído na praia josé menino, em santos (2008), homenageando os 100 anos de imigração japonesa no brasil. A escultura é de aço na </a:t>
            </a:r>
            <a:r>
              <a:rPr lang="pt-BR" sz="2000" dirty="0" err="1"/>
              <a:t>corvermelha</a:t>
            </a:r>
            <a:r>
              <a:rPr lang="pt-BR" sz="2000" dirty="0"/>
              <a:t>; tem 15 metros de altura. A figura 2 é uma pintura.</a:t>
            </a:r>
          </a:p>
          <a:p>
            <a:pPr>
              <a:lnSpc>
                <a:spcPct val="150000"/>
              </a:lnSpc>
            </a:pPr>
            <a:r>
              <a:rPr lang="pt-BR" sz="2000" dirty="0"/>
              <a:t>Suas criações não contam história de situações vividas ou sonhadas, não fala e nem recria a realidade à nossa volta. Falar da obra de </a:t>
            </a:r>
            <a:r>
              <a:rPr lang="pt-BR" sz="2000" dirty="0" err="1"/>
              <a:t>tomie</a:t>
            </a:r>
            <a:r>
              <a:rPr lang="pt-BR" sz="2000" dirty="0"/>
              <a:t> </a:t>
            </a:r>
            <a:r>
              <a:rPr lang="pt-BR" sz="2000" dirty="0" err="1"/>
              <a:t>ohtake</a:t>
            </a:r>
            <a:r>
              <a:rPr lang="pt-BR" sz="2000" dirty="0"/>
              <a:t> é falar de formas, cores, linhas e suas possíveis relações.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F959A43-906C-5A47-F270-B3A5BBFC36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055" t="43142" r="3438" b="18111"/>
          <a:stretch/>
        </p:blipFill>
        <p:spPr>
          <a:xfrm>
            <a:off x="10507102" y="5329238"/>
            <a:ext cx="1722998" cy="157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956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B63048D0-BCF7-EA51-BE73-14BF7DCCAD78}"/>
              </a:ext>
            </a:extLst>
          </p:cNvPr>
          <p:cNvSpPr txBox="1"/>
          <p:nvPr/>
        </p:nvSpPr>
        <p:spPr>
          <a:xfrm>
            <a:off x="957263" y="297325"/>
            <a:ext cx="10043388" cy="3338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t-BR" b="1" dirty="0"/>
              <a:t>APRENDENDO ARTE</a:t>
            </a:r>
          </a:p>
          <a:p>
            <a:pPr>
              <a:lnSpc>
                <a:spcPct val="200000"/>
              </a:lnSpc>
            </a:pPr>
            <a:r>
              <a:rPr lang="pt-BR" dirty="0"/>
              <a:t>TOMIE OHTAKE, NASCIDA NO JAPÃO E NATURALIZADA BRASILEIRA, É UMA DAS PRINCIPAIS REPRESENTANTES DO ABSTRACIONISMO, QUE É ENTENDIDO COMO UMA FORMA DE ARTE QUE NÃO</a:t>
            </a:r>
          </a:p>
          <a:p>
            <a:pPr>
              <a:lnSpc>
                <a:spcPct val="200000"/>
              </a:lnSpc>
            </a:pPr>
            <a:r>
              <a:rPr lang="pt-BR" dirty="0"/>
              <a:t>REPRESENTA OBJETOS PRÓPRIOS DA NOSSA REALIDADE. SUA ARTE SE APRESENTA POR MEIO DE</a:t>
            </a:r>
          </a:p>
          <a:p>
            <a:pPr>
              <a:lnSpc>
                <a:spcPct val="200000"/>
              </a:lnSpc>
            </a:pPr>
            <a:r>
              <a:rPr lang="pt-BR" dirty="0"/>
              <a:t>ESCULTURAS, GRAVURAS E PINTURAS, CARACTERIZADA PELA EXPERIMENTAÇÃO INTERMINÁVEL DOS</a:t>
            </a:r>
          </a:p>
          <a:p>
            <a:pPr>
              <a:lnSpc>
                <a:spcPct val="200000"/>
              </a:lnSpc>
            </a:pPr>
            <a:r>
              <a:rPr lang="pt-BR" dirty="0"/>
              <a:t>ELEMENTOS FUNDAMENTAIS DA COMPOSIÇÃO.</a:t>
            </a:r>
          </a:p>
        </p:txBody>
      </p:sp>
      <p:pic>
        <p:nvPicPr>
          <p:cNvPr id="1026" name="Picture 2" descr="Instituto Tomie Ohtake">
            <a:extLst>
              <a:ext uri="{FF2B5EF4-FFF2-40B4-BE49-F238E27FC236}">
                <a16:creationId xmlns:a16="http://schemas.microsoft.com/office/drawing/2014/main" id="{46B7D1B7-E53C-8610-CB84-A57856D26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684" y="3742825"/>
            <a:ext cx="5849903" cy="274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EAC5DDA-A727-DB84-E0C0-C418985B52E5}"/>
              </a:ext>
            </a:extLst>
          </p:cNvPr>
          <p:cNvSpPr txBox="1"/>
          <p:nvPr/>
        </p:nvSpPr>
        <p:spPr>
          <a:xfrm>
            <a:off x="3646885" y="4081720"/>
            <a:ext cx="25562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i="1" dirty="0"/>
              <a:t>“ EU NÃO TITULO AOS TRABALHOS PARA QUE AS PESSOAS QUE OS VÊ FIQUE  A PESSOA QUE OS VÊ NÃO FIQUE COM APENAS UM SIGNIFICADO NA CABEÇA. NÃO TER NOME FAZ COM QUE A PESSOA USE SEU PRÓPRIO PENSAMENTO.”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FF3877E-3000-5590-D342-1E09FBFDF7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055" t="43142" r="3438" b="18111"/>
          <a:stretch/>
        </p:blipFill>
        <p:spPr>
          <a:xfrm>
            <a:off x="10507102" y="5329238"/>
            <a:ext cx="1722998" cy="157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675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33848BAD-A86F-7CEE-F4ED-C9EDA2CA427F}"/>
              </a:ext>
            </a:extLst>
          </p:cNvPr>
          <p:cNvSpPr txBox="1"/>
          <p:nvPr/>
        </p:nvSpPr>
        <p:spPr>
          <a:xfrm>
            <a:off x="1132285" y="657137"/>
            <a:ext cx="10426302" cy="880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/>
              <a:t>VAMOS ACEITAR O CONVITE DA ARTISTA? OBSERVE, NA IMAGEM ABAIXO, AS FORMAS, AS LINHAS E</a:t>
            </a:r>
          </a:p>
          <a:p>
            <a:pPr>
              <a:lnSpc>
                <a:spcPct val="150000"/>
              </a:lnSpc>
            </a:pPr>
            <a:r>
              <a:rPr lang="pt-BR" dirty="0"/>
              <a:t>AS CORES. USE A SUA IMAGINAÇÃO E DÊ UM TÍTULO PARA ESSA OBRA: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A7F9059-2F4A-C42D-B275-7CA56B86CA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62" t="27698" r="21953" b="33325"/>
          <a:stretch/>
        </p:blipFill>
        <p:spPr>
          <a:xfrm>
            <a:off x="2200276" y="2093118"/>
            <a:ext cx="8072438" cy="333233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CE409FA-DD2C-1E9B-9F2F-689737A371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18" t="23945" r="12227" b="34784"/>
          <a:stretch/>
        </p:blipFill>
        <p:spPr>
          <a:xfrm>
            <a:off x="2200275" y="1885951"/>
            <a:ext cx="3593127" cy="3539498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9992081C-19B4-7EA1-1D0D-0B8536D5E5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055" t="43142" r="3438" b="18111"/>
          <a:stretch/>
        </p:blipFill>
        <p:spPr>
          <a:xfrm>
            <a:off x="10507102" y="5329238"/>
            <a:ext cx="1722998" cy="157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340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nstituto Tomie Ohtake">
            <a:extLst>
              <a:ext uri="{FF2B5EF4-FFF2-40B4-BE49-F238E27FC236}">
                <a16:creationId xmlns:a16="http://schemas.microsoft.com/office/drawing/2014/main" id="{7B49A321-E78B-5530-3418-5A508E799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37" y="690563"/>
            <a:ext cx="7858125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34AD2989-3917-C576-181C-BD3C893201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793" t="30239" r="23640" b="54381"/>
          <a:stretch/>
        </p:blipFill>
        <p:spPr>
          <a:xfrm>
            <a:off x="2446732" y="4367213"/>
            <a:ext cx="7298533" cy="131493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735FE2F-2A3C-ABAA-195F-74D845F7DF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055" t="43142" r="3438" b="18111"/>
          <a:stretch/>
        </p:blipFill>
        <p:spPr>
          <a:xfrm>
            <a:off x="10507102" y="5329238"/>
            <a:ext cx="1722998" cy="157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88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FA416AB-4EBB-8A58-F63F-B0AF0EB21743}"/>
              </a:ext>
            </a:extLst>
          </p:cNvPr>
          <p:cNvSpPr txBox="1"/>
          <p:nvPr/>
        </p:nvSpPr>
        <p:spPr>
          <a:xfrm>
            <a:off x="989411" y="736164"/>
            <a:ext cx="1054060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2 - Você já viu um livro de artista? Sabe o que é?</a:t>
            </a:r>
          </a:p>
          <a:p>
            <a:endParaRPr lang="pt-BR" dirty="0"/>
          </a:p>
          <a:p>
            <a:pPr algn="just">
              <a:lnSpc>
                <a:spcPct val="150000"/>
              </a:lnSpc>
            </a:pPr>
            <a:r>
              <a:rPr lang="pt-BR" dirty="0"/>
              <a:t>Livro do artista é uma obra de arte contemporânea que pode ser definida, de uma forma bem simplista, como uma obra de arte (ou um conjunto delas) em forma de livro. O livro é a obra em si.</a:t>
            </a:r>
          </a:p>
          <a:p>
            <a:endParaRPr lang="pt-BR" dirty="0"/>
          </a:p>
          <a:p>
            <a:r>
              <a:rPr lang="pt-BR" dirty="0"/>
              <a:t>Observe a imagem abaixo.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3A53FC5-90D3-A4D1-0DF2-0A94E9D44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9213" y="2333625"/>
            <a:ext cx="4876800" cy="4133850"/>
          </a:xfrm>
          <a:prstGeom prst="rect">
            <a:avLst/>
          </a:prstGeom>
        </p:spPr>
      </p:pic>
      <p:pic>
        <p:nvPicPr>
          <p:cNvPr id="1026" name="Picture 2" descr="Trajetória I - Anna Maria Maiolino — Google Arts &amp; Culture">
            <a:extLst>
              <a:ext uri="{FF2B5EF4-FFF2-40B4-BE49-F238E27FC236}">
                <a16:creationId xmlns:a16="http://schemas.microsoft.com/office/drawing/2014/main" id="{E46AB71F-2F20-1686-6F5A-38B9F3161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390" y="2333625"/>
            <a:ext cx="4770446" cy="368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73AD2385-598D-F2C7-59B6-5A3B67D5C0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055" t="43142" r="3438" b="18111"/>
          <a:stretch/>
        </p:blipFill>
        <p:spPr>
          <a:xfrm>
            <a:off x="10507102" y="5329238"/>
            <a:ext cx="1722998" cy="157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990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Raul Córdula Em Exposição Na Arte Plural Galeria">
            <a:extLst>
              <a:ext uri="{FF2B5EF4-FFF2-40B4-BE49-F238E27FC236}">
                <a16:creationId xmlns:a16="http://schemas.microsoft.com/office/drawing/2014/main" id="{B9CA7D04-C427-BBCE-B1AE-FB7627414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0" y="657226"/>
            <a:ext cx="6350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D78DF82-DFE3-01FC-A47C-BA4F8EB9C2A5}"/>
              </a:ext>
            </a:extLst>
          </p:cNvPr>
          <p:cNvSpPr txBox="1"/>
          <p:nvPr/>
        </p:nvSpPr>
        <p:spPr>
          <a:xfrm>
            <a:off x="1140024" y="5139034"/>
            <a:ext cx="99119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NAS IMAGENS QUE SE SEGUEM, PODEMOS VER OUTRO LIVRO DA ARTISTA 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FDF0BF4-6119-D578-B364-96E6B6E682DB}"/>
              </a:ext>
            </a:extLst>
          </p:cNvPr>
          <p:cNvSpPr txBox="1"/>
          <p:nvPr/>
        </p:nvSpPr>
        <p:spPr>
          <a:xfrm>
            <a:off x="2914650" y="4229101"/>
            <a:ext cx="650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ARTISTA PLÁSTICO RAUL CORDULA 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598793F-7679-8F8A-527E-2F9A65CD44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055" t="43142" r="3438" b="18111"/>
          <a:stretch/>
        </p:blipFill>
        <p:spPr>
          <a:xfrm>
            <a:off x="10507102" y="5329238"/>
            <a:ext cx="1722998" cy="157455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0D8B342-51A5-F585-389E-605627A074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055" t="43142" r="3438" b="18111"/>
          <a:stretch/>
        </p:blipFill>
        <p:spPr>
          <a:xfrm>
            <a:off x="10507102" y="5283446"/>
            <a:ext cx="1722998" cy="157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8956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1950</TotalTime>
  <Words>2118</Words>
  <Application>Microsoft Office PowerPoint</Application>
  <PresentationFormat>Widescreen</PresentationFormat>
  <Paragraphs>196</Paragraphs>
  <Slides>30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3" baseType="lpstr">
      <vt:lpstr>Arial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Arte</dc:creator>
  <cp:lastModifiedBy>Clóvis</cp:lastModifiedBy>
  <cp:revision>16</cp:revision>
  <dcterms:created xsi:type="dcterms:W3CDTF">2023-02-13T17:13:20Z</dcterms:created>
  <dcterms:modified xsi:type="dcterms:W3CDTF">2023-04-27T19:00:08Z</dcterms:modified>
</cp:coreProperties>
</file>