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91" r:id="rId3"/>
    <p:sldId id="292" r:id="rId4"/>
    <p:sldId id="294"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295" r:id="rId23"/>
    <p:sldId id="296" r:id="rId24"/>
    <p:sldId id="297" r:id="rId25"/>
    <p:sldId id="287" r:id="rId26"/>
    <p:sldId id="288" r:id="rId27"/>
    <p:sldId id="289" r:id="rId28"/>
    <p:sldId id="293"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snapToGrid="0">
      <p:cViewPr varScale="1">
        <p:scale>
          <a:sx n="67" d="100"/>
          <a:sy n="67" d="100"/>
        </p:scale>
        <p:origin x="10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36DCA006-35A1-7A65-9413-BDFC6541A1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854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E4F122D-C761-B041-0A04-DB6E345E611E}"/>
              </a:ext>
            </a:extLst>
          </p:cNvPr>
          <p:cNvSpPr>
            <a:spLocks noGrp="1"/>
          </p:cNvSpPr>
          <p:nvPr>
            <p:ph type="dt" sz="half" idx="10"/>
          </p:nvPr>
        </p:nvSpPr>
        <p:spPr/>
        <p:txBody>
          <a:bodyPr/>
          <a:lstStyle/>
          <a:p>
            <a:fld id="{CD0DDAF9-F684-4576-8074-6383593303A2}" type="datetimeFigureOut">
              <a:rPr lang="pt-BR" smtClean="0"/>
              <a:t>27/04/2023</a:t>
            </a:fld>
            <a:endParaRPr lang="pt-BR"/>
          </a:p>
        </p:txBody>
      </p:sp>
      <p:sp>
        <p:nvSpPr>
          <p:cNvPr id="3" name="Espaço Reservado para Rodapé 2">
            <a:extLst>
              <a:ext uri="{FF2B5EF4-FFF2-40B4-BE49-F238E27FC236}">
                <a16:creationId xmlns:a16="http://schemas.microsoft.com/office/drawing/2014/main" id="{77F35997-B09D-ED88-219E-0E18423483D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BFA579-E755-9098-B064-9BB738AA8AB9}"/>
              </a:ext>
            </a:extLst>
          </p:cNvPr>
          <p:cNvSpPr>
            <a:spLocks noGrp="1"/>
          </p:cNvSpPr>
          <p:nvPr>
            <p:ph type="sldNum" sz="quarter" idx="12"/>
          </p:nvPr>
        </p:nvSpPr>
        <p:spPr/>
        <p:txBody>
          <a:bodyPr/>
          <a:lstStyle/>
          <a:p>
            <a:fld id="{469CF47C-1B98-4040-A4A3-D5CED6573DE3}" type="slidenum">
              <a:rPr lang="pt-BR" smtClean="0"/>
              <a:t>‹nº›</a:t>
            </a:fld>
            <a:endParaRPr lang="pt-BR"/>
          </a:p>
        </p:txBody>
      </p:sp>
    </p:spTree>
    <p:extLst>
      <p:ext uri="{BB962C8B-B14F-4D97-AF65-F5344CB8AC3E}">
        <p14:creationId xmlns:p14="http://schemas.microsoft.com/office/powerpoint/2010/main" val="29374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4A4A6-3CA6-722F-1D94-5DF298E1F22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E7F4BCB-C338-2FB9-CCCA-CE67AB600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7B74E24-FA90-0E83-F76A-C098A1C52035}"/>
              </a:ext>
            </a:extLst>
          </p:cNvPr>
          <p:cNvSpPr>
            <a:spLocks noGrp="1"/>
          </p:cNvSpPr>
          <p:nvPr>
            <p:ph type="dt" sz="half" idx="10"/>
          </p:nvPr>
        </p:nvSpPr>
        <p:spPr/>
        <p:txBody>
          <a:bodyPr/>
          <a:lstStyle/>
          <a:p>
            <a:fld id="{CD0DDAF9-F684-4576-8074-6383593303A2}" type="datetimeFigureOut">
              <a:rPr lang="pt-BR" smtClean="0"/>
              <a:t>27/04/2023</a:t>
            </a:fld>
            <a:endParaRPr lang="pt-BR"/>
          </a:p>
        </p:txBody>
      </p:sp>
      <p:sp>
        <p:nvSpPr>
          <p:cNvPr id="5" name="Espaço Reservado para Rodapé 4">
            <a:extLst>
              <a:ext uri="{FF2B5EF4-FFF2-40B4-BE49-F238E27FC236}">
                <a16:creationId xmlns:a16="http://schemas.microsoft.com/office/drawing/2014/main" id="{F2C031FC-4982-6E0D-D668-56C4188CB3F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3FC54E-E3EF-EF38-CA5F-09269516001B}"/>
              </a:ext>
            </a:extLst>
          </p:cNvPr>
          <p:cNvSpPr>
            <a:spLocks noGrp="1"/>
          </p:cNvSpPr>
          <p:nvPr>
            <p:ph type="sldNum" sz="quarter" idx="12"/>
          </p:nvPr>
        </p:nvSpPr>
        <p:spPr/>
        <p:txBody>
          <a:bodyPr/>
          <a:lstStyle/>
          <a:p>
            <a:fld id="{469CF47C-1B98-4040-A4A3-D5CED6573DE3}" type="slidenum">
              <a:rPr lang="pt-BR" smtClean="0"/>
              <a:t>‹nº›</a:t>
            </a:fld>
            <a:endParaRPr lang="pt-BR"/>
          </a:p>
        </p:txBody>
      </p:sp>
    </p:spTree>
    <p:extLst>
      <p:ext uri="{BB962C8B-B14F-4D97-AF65-F5344CB8AC3E}">
        <p14:creationId xmlns:p14="http://schemas.microsoft.com/office/powerpoint/2010/main" val="3406142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D3E264E6-BE45-BC89-EFD9-C41A3464F7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30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SgjwD2A1W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artebrasileiros.com.br/arte/exposicoes/9023a-linguagem-afro-brasileira-e-universal-de-rubem-valentim/" TargetMode="External"/><Relationship Id="rId7" Type="http://schemas.openxmlformats.org/officeDocument/2006/relationships/hyperlink" Target="https://80minutos.com.br/artist/5235" TargetMode="External"/><Relationship Id="rId2" Type="http://schemas.openxmlformats.org/officeDocument/2006/relationships/hyperlink" Target="https://www.pensamentoverde.com.br/meio-ambiente/voce-sabe-o-que-e-baoba-conheca-esta-impressionante-arvore-africana/" TargetMode="External"/><Relationship Id="rId1" Type="http://schemas.openxmlformats.org/officeDocument/2006/relationships/slideLayout" Target="../slideLayouts/slideLayout3.xml"/><Relationship Id="rId6" Type="http://schemas.openxmlformats.org/officeDocument/2006/relationships/hyperlink" Target="https://www.arteeblog.com/2016/02/analise-da-pintura-de-pablo-picasso.html" TargetMode="External"/><Relationship Id="rId5" Type="http://schemas.openxmlformats.org/officeDocument/2006/relationships/hyperlink" Target="https://www.youtube.com/watch?v=BA18aC1VaZY" TargetMode="External"/><Relationship Id="rId4" Type="http://schemas.openxmlformats.org/officeDocument/2006/relationships/hyperlink" Target="https://www.atelier.guide/home/simbologia-africana-e-ativismo-na-obra-de-rubem-valenti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2BD198-6E1B-2B58-92F4-E2CFE3C92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497" y="5229136"/>
            <a:ext cx="17526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8FEE81A-244F-C285-8AB0-86DD64BFB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6" b="28529"/>
          <a:stretch/>
        </p:blipFill>
        <p:spPr bwMode="auto">
          <a:xfrm>
            <a:off x="1831180" y="895439"/>
            <a:ext cx="8741570" cy="275603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FDDE2D02-BB27-1710-B508-8BD656971628}"/>
              </a:ext>
            </a:extLst>
          </p:cNvPr>
          <p:cNvSpPr txBox="1"/>
          <p:nvPr/>
        </p:nvSpPr>
        <p:spPr>
          <a:xfrm>
            <a:off x="3292077" y="5229136"/>
            <a:ext cx="6093618" cy="646331"/>
          </a:xfrm>
          <a:prstGeom prst="rect">
            <a:avLst/>
          </a:prstGeom>
          <a:noFill/>
        </p:spPr>
        <p:txBody>
          <a:bodyPr wrap="square">
            <a:spAutoFit/>
          </a:bodyPr>
          <a:lstStyle/>
          <a:p>
            <a:pPr algn="ctr"/>
            <a:r>
              <a:rPr lang="pt-BR" sz="1800" b="1" i="0" u="none" strike="noStrike" dirty="0">
                <a:solidFill>
                  <a:srgbClr val="000000"/>
                </a:solidFill>
                <a:effectLst/>
                <a:latin typeface="Calibri" panose="020F0502020204030204" pitchFamily="34" charset="0"/>
              </a:rPr>
              <a:t>Supervisor Pedagógico de Arte - </a:t>
            </a:r>
            <a:r>
              <a:rPr lang="pt-BR" b="1" dirty="0">
                <a:solidFill>
                  <a:srgbClr val="000000"/>
                </a:solidFill>
                <a:latin typeface="Calibri" panose="020F0502020204030204" pitchFamily="34" charset="0"/>
              </a:rPr>
              <a:t>B</a:t>
            </a:r>
            <a:r>
              <a:rPr lang="pt-BR" sz="1800" b="1" i="0" u="none" strike="noStrike" dirty="0">
                <a:solidFill>
                  <a:srgbClr val="000000"/>
                </a:solidFill>
                <a:effectLst/>
                <a:latin typeface="Calibri" panose="020F0502020204030204" pitchFamily="34" charset="0"/>
              </a:rPr>
              <a:t>eto Fonseca</a:t>
            </a:r>
            <a:endParaRPr lang="pt-BR" b="0" dirty="0">
              <a:effectLst/>
            </a:endParaRPr>
          </a:p>
          <a:p>
            <a:pPr algn="ctr"/>
            <a:r>
              <a:rPr lang="pt-BR" sz="1800" b="1" i="0" u="none" strike="noStrike" dirty="0">
                <a:solidFill>
                  <a:srgbClr val="000000"/>
                </a:solidFill>
                <a:effectLst/>
                <a:latin typeface="Calibri" panose="020F0502020204030204" pitchFamily="34" charset="0"/>
              </a:rPr>
              <a:t>  Formadores de Arte - Clóvis - Mariana - Maria Esperança</a:t>
            </a:r>
            <a:endParaRPr lang="pt-BR" b="0" dirty="0">
              <a:effectLst/>
            </a:endParaRPr>
          </a:p>
        </p:txBody>
      </p:sp>
      <p:sp>
        <p:nvSpPr>
          <p:cNvPr id="2" name="CaixaDeTexto 1">
            <a:extLst>
              <a:ext uri="{FF2B5EF4-FFF2-40B4-BE49-F238E27FC236}">
                <a16:creationId xmlns:a16="http://schemas.microsoft.com/office/drawing/2014/main" id="{DB2BC25B-E602-0CA4-9662-153C355F60BC}"/>
              </a:ext>
            </a:extLst>
          </p:cNvPr>
          <p:cNvSpPr txBox="1"/>
          <p:nvPr/>
        </p:nvSpPr>
        <p:spPr>
          <a:xfrm>
            <a:off x="3595687" y="4038853"/>
            <a:ext cx="5457825" cy="523220"/>
          </a:xfrm>
          <a:prstGeom prst="rect">
            <a:avLst/>
          </a:prstGeom>
          <a:noFill/>
        </p:spPr>
        <p:txBody>
          <a:bodyPr wrap="square" rtlCol="0">
            <a:spAutoFit/>
          </a:bodyPr>
          <a:lstStyle/>
          <a:p>
            <a:pPr algn="ctr"/>
            <a:r>
              <a:rPr lang="pt-BR" sz="2800" b="1" dirty="0"/>
              <a:t>3º Anos</a:t>
            </a:r>
          </a:p>
        </p:txBody>
      </p:sp>
      <p:pic>
        <p:nvPicPr>
          <p:cNvPr id="4" name="Imagem 3">
            <a:extLst>
              <a:ext uri="{FF2B5EF4-FFF2-40B4-BE49-F238E27FC236}">
                <a16:creationId xmlns:a16="http://schemas.microsoft.com/office/drawing/2014/main" id="{39143CE7-C937-D7EC-D967-0556BDD7B2C7}"/>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08644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C2D87A2-88BA-EACF-1E8C-C612170FEC2D}"/>
              </a:ext>
            </a:extLst>
          </p:cNvPr>
          <p:cNvSpPr txBox="1"/>
          <p:nvPr/>
        </p:nvSpPr>
        <p:spPr>
          <a:xfrm>
            <a:off x="811410" y="288076"/>
            <a:ext cx="7589640" cy="6281848"/>
          </a:xfrm>
          <a:prstGeom prst="rect">
            <a:avLst/>
          </a:prstGeom>
          <a:noFill/>
        </p:spPr>
        <p:txBody>
          <a:bodyPr wrap="square">
            <a:spAutoFit/>
          </a:bodyPr>
          <a:lstStyle/>
          <a:p>
            <a:pPr algn="ctr"/>
            <a:r>
              <a:rPr lang="pt-BR" b="1" dirty="0"/>
              <a:t>3 - “Arte e Brasilidade”  </a:t>
            </a:r>
          </a:p>
          <a:p>
            <a:pPr algn="ctr"/>
            <a:r>
              <a:rPr lang="pt-BR" b="1" dirty="0"/>
              <a:t>Você já ouviu falar do termo “Flat Design”? </a:t>
            </a:r>
          </a:p>
          <a:p>
            <a:endParaRPr lang="pt-BR" dirty="0"/>
          </a:p>
          <a:p>
            <a:pPr>
              <a:lnSpc>
                <a:spcPct val="150000"/>
              </a:lnSpc>
            </a:pPr>
            <a:r>
              <a:rPr lang="pt-BR" dirty="0"/>
              <a:t>Flat Design significa Design Plano, é uma tendência que valoriza a simplicidade e  clareza dos elementos, destacando-se por suas formas planas e minimalistas. Neste  conceito de design não há variações como ¹chanfros, ²gradientes, relevos ou  elementos que confiram profundidade. Os elementos são nítidos e chapados, sem  nenhum traço realista. Parte deste conceito se sustenta com a ideia básica de que  um ³layout reduzido ao essencial ajuda a valorizar o conteúdo, ao mesmo tempo em  que cria uma interface mais atraente e sofisticada. </a:t>
            </a:r>
          </a:p>
          <a:p>
            <a:pPr>
              <a:lnSpc>
                <a:spcPct val="150000"/>
              </a:lnSpc>
            </a:pPr>
            <a:r>
              <a:rPr lang="pt-BR" dirty="0"/>
              <a:t>Basicamente, o conceito do Flat preza por não utilizar elementos que simulem  tridimensionalidade, com intuito de manter a simplicidade, o que, por sua vez,  privilegia a informação. </a:t>
            </a:r>
          </a:p>
          <a:p>
            <a:pPr>
              <a:lnSpc>
                <a:spcPct val="150000"/>
              </a:lnSpc>
            </a:pPr>
            <a:r>
              <a:rPr lang="pt-BR" dirty="0"/>
              <a:t>Desta forma, os elementos se tornam 4minimalistas, com contrastes e cores  chapadas. </a:t>
            </a:r>
          </a:p>
        </p:txBody>
      </p:sp>
      <p:pic>
        <p:nvPicPr>
          <p:cNvPr id="2" name="Picture 6">
            <a:extLst>
              <a:ext uri="{FF2B5EF4-FFF2-40B4-BE49-F238E27FC236}">
                <a16:creationId xmlns:a16="http://schemas.microsoft.com/office/drawing/2014/main" id="{103905EA-8199-84B2-A61E-285CCFC59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637" y="1047298"/>
            <a:ext cx="3068438" cy="410617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5EEE94E4-AE0F-5250-886D-23BF31F7E553}"/>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9579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E259FFE-9D0B-31E7-3DE8-75AAE01FA12C}"/>
              </a:ext>
            </a:extLst>
          </p:cNvPr>
          <p:cNvSpPr txBox="1"/>
          <p:nvPr/>
        </p:nvSpPr>
        <p:spPr>
          <a:xfrm>
            <a:off x="618529" y="612844"/>
            <a:ext cx="10297715" cy="5632311"/>
          </a:xfrm>
          <a:prstGeom prst="rect">
            <a:avLst/>
          </a:prstGeom>
          <a:noFill/>
        </p:spPr>
        <p:txBody>
          <a:bodyPr wrap="square">
            <a:spAutoFit/>
          </a:bodyPr>
          <a:lstStyle/>
          <a:p>
            <a:pPr marL="721373" marR="165011" indent="4407" rtl="0">
              <a:lnSpc>
                <a:spcPct val="150000"/>
              </a:lnSpc>
              <a:spcBef>
                <a:spcPts val="11749"/>
              </a:spcBef>
              <a:spcAft>
                <a:spcPts val="0"/>
              </a:spcAft>
            </a:pPr>
            <a:r>
              <a:rPr lang="pt-BR" sz="2000" b="0" i="0" u="none" strike="noStrike" baseline="30000" dirty="0">
                <a:solidFill>
                  <a:srgbClr val="222222"/>
                </a:solidFill>
                <a:effectLst/>
                <a:latin typeface="Calibri" panose="020F0502020204030204" pitchFamily="34" charset="0"/>
              </a:rPr>
              <a:t>1 </a:t>
            </a:r>
            <a:r>
              <a:rPr lang="pt-BR" sz="1800" b="1" i="0" u="none" strike="noStrike" dirty="0">
                <a:solidFill>
                  <a:srgbClr val="222222"/>
                </a:solidFill>
                <a:effectLst/>
                <a:latin typeface="Calibri" panose="020F0502020204030204" pitchFamily="34" charset="0"/>
              </a:rPr>
              <a:t>Chanfro </a:t>
            </a:r>
            <a:r>
              <a:rPr lang="pt-BR" sz="1800" b="0" i="0" u="none" strike="noStrike" dirty="0">
                <a:solidFill>
                  <a:srgbClr val="222222"/>
                </a:solidFill>
                <a:effectLst/>
                <a:latin typeface="Calibri" panose="020F0502020204030204" pitchFamily="34" charset="0"/>
              </a:rPr>
              <a:t>O que foi cortado de maneira oblíqua, na diagonal ou em bisel. Corte diagonal na borda de alguma coisa com o intuito de  formar ângulos; a borda que foi assim formada. </a:t>
            </a:r>
            <a:endParaRPr lang="pt-BR" b="0" dirty="0">
              <a:effectLst/>
            </a:endParaRPr>
          </a:p>
          <a:p>
            <a:pPr marL="721373" marR="164948" indent="2197" rtl="0">
              <a:lnSpc>
                <a:spcPct val="150000"/>
              </a:lnSpc>
              <a:spcBef>
                <a:spcPts val="0"/>
              </a:spcBef>
              <a:spcAft>
                <a:spcPts val="0"/>
              </a:spcAft>
            </a:pPr>
            <a:r>
              <a:rPr lang="pt-BR" sz="2000" b="0" i="0" u="none" strike="noStrike" baseline="30000" dirty="0">
                <a:solidFill>
                  <a:srgbClr val="222222"/>
                </a:solidFill>
                <a:effectLst/>
                <a:latin typeface="Calibri" panose="020F0502020204030204" pitchFamily="34" charset="0"/>
              </a:rPr>
              <a:t>2 </a:t>
            </a:r>
            <a:r>
              <a:rPr lang="pt-BR" sz="1800" b="0" i="0" u="none" strike="noStrike" dirty="0">
                <a:solidFill>
                  <a:srgbClr val="222222"/>
                </a:solidFill>
                <a:effectLst/>
                <a:latin typeface="Calibri" panose="020F0502020204030204" pitchFamily="34" charset="0"/>
              </a:rPr>
              <a:t>O </a:t>
            </a:r>
            <a:r>
              <a:rPr lang="pt-BR" sz="1800" b="1" i="0" u="none" strike="noStrike" dirty="0">
                <a:solidFill>
                  <a:srgbClr val="222222"/>
                </a:solidFill>
                <a:effectLst/>
                <a:latin typeface="Calibri" panose="020F0502020204030204" pitchFamily="34" charset="0"/>
              </a:rPr>
              <a:t>gradiente</a:t>
            </a:r>
            <a:r>
              <a:rPr lang="pt-BR" sz="1800" b="0" i="0" u="none" strike="noStrike" dirty="0">
                <a:solidFill>
                  <a:srgbClr val="222222"/>
                </a:solidFill>
                <a:effectLst/>
                <a:latin typeface="Calibri" panose="020F0502020204030204" pitchFamily="34" charset="0"/>
              </a:rPr>
              <a:t>, também conhecido como degradê, é um efeito em que uma cor se transforma gradualmente em outra sobre um  fundo sólido ou uma imagem. ... Ele pode ser utilizado em programas de edição de imagens para, por exemplo, simular a mudança de tonalidade causada pela sombra. </a:t>
            </a:r>
            <a:endParaRPr lang="pt-BR" b="0" dirty="0">
              <a:effectLst/>
            </a:endParaRPr>
          </a:p>
          <a:p>
            <a:pPr marL="722516" marR="159169" indent="-1930" algn="just" rtl="0">
              <a:lnSpc>
                <a:spcPct val="150000"/>
              </a:lnSpc>
              <a:spcBef>
                <a:spcPts val="0"/>
              </a:spcBef>
              <a:spcAft>
                <a:spcPts val="0"/>
              </a:spcAft>
            </a:pPr>
            <a:r>
              <a:rPr lang="pt-BR" sz="2000" b="1" i="0" u="none" strike="noStrike" baseline="30000" dirty="0">
                <a:solidFill>
                  <a:srgbClr val="222222"/>
                </a:solidFill>
                <a:effectLst/>
                <a:latin typeface="Calibri" panose="020F0502020204030204" pitchFamily="34" charset="0"/>
              </a:rPr>
              <a:t>3 </a:t>
            </a:r>
            <a:r>
              <a:rPr lang="pt-BR" sz="1800" b="1" i="0" u="none" strike="noStrike" dirty="0">
                <a:solidFill>
                  <a:srgbClr val="222222"/>
                </a:solidFill>
                <a:effectLst/>
                <a:latin typeface="Calibri" panose="020F0502020204030204" pitchFamily="34" charset="0"/>
              </a:rPr>
              <a:t>Layout </a:t>
            </a:r>
            <a:r>
              <a:rPr lang="pt-BR" sz="1800" b="0" i="0" u="none" strike="noStrike" dirty="0">
                <a:solidFill>
                  <a:srgbClr val="222222"/>
                </a:solidFill>
                <a:effectLst/>
                <a:latin typeface="Calibri" panose="020F0502020204030204" pitchFamily="34" charset="0"/>
              </a:rPr>
              <a:t>é uma expressão inglesa que </a:t>
            </a:r>
            <a:r>
              <a:rPr lang="pt-BR" sz="1800" b="1" i="0" u="none" strike="noStrike" dirty="0">
                <a:solidFill>
                  <a:srgbClr val="222222"/>
                </a:solidFill>
                <a:effectLst/>
                <a:latin typeface="Calibri" panose="020F0502020204030204" pitchFamily="34" charset="0"/>
              </a:rPr>
              <a:t>serve </a:t>
            </a:r>
            <a:r>
              <a:rPr lang="pt-BR" sz="1800" b="0" i="0" u="none" strike="noStrike" dirty="0">
                <a:solidFill>
                  <a:srgbClr val="222222"/>
                </a:solidFill>
                <a:effectLst/>
                <a:latin typeface="Calibri" panose="020F0502020204030204" pitchFamily="34" charset="0"/>
              </a:rPr>
              <a:t>para designar o plano que será utilizado para desenvolver um conteúdo na internet  (blog, páginas, sites, </a:t>
            </a:r>
            <a:r>
              <a:rPr lang="pt-BR" sz="1800" b="0" i="0" u="none" strike="noStrike" dirty="0" err="1">
                <a:solidFill>
                  <a:srgbClr val="222222"/>
                </a:solidFill>
                <a:effectLst/>
                <a:latin typeface="Calibri" panose="020F0502020204030204" pitchFamily="34" charset="0"/>
              </a:rPr>
              <a:t>etc</a:t>
            </a:r>
            <a:r>
              <a:rPr lang="pt-BR" sz="1800" b="0" i="0" u="none" strike="noStrike" dirty="0">
                <a:solidFill>
                  <a:srgbClr val="222222"/>
                </a:solidFill>
                <a:effectLst/>
                <a:latin typeface="Calibri" panose="020F0502020204030204" pitchFamily="34" charset="0"/>
              </a:rPr>
              <a:t>). O </a:t>
            </a:r>
            <a:r>
              <a:rPr lang="pt-BR" sz="1800" b="1" i="0" u="none" strike="noStrike" dirty="0">
                <a:solidFill>
                  <a:srgbClr val="222222"/>
                </a:solidFill>
                <a:effectLst/>
                <a:latin typeface="Calibri" panose="020F0502020204030204" pitchFamily="34" charset="0"/>
              </a:rPr>
              <a:t>layout serve </a:t>
            </a:r>
            <a:r>
              <a:rPr lang="pt-BR" sz="1800" b="0" i="0" u="none" strike="noStrike" dirty="0">
                <a:solidFill>
                  <a:srgbClr val="222222"/>
                </a:solidFill>
                <a:effectLst/>
                <a:latin typeface="Calibri" panose="020F0502020204030204" pitchFamily="34" charset="0"/>
              </a:rPr>
              <a:t>também para se referir ao esboço de um projeto, um rascunho inicial, um arranjo, um  esquema. </a:t>
            </a:r>
            <a:endParaRPr lang="pt-BR" b="0" dirty="0">
              <a:effectLst/>
            </a:endParaRPr>
          </a:p>
          <a:p>
            <a:pPr marL="720992" marR="158763" indent="-76" algn="just" rtl="0">
              <a:lnSpc>
                <a:spcPct val="150000"/>
              </a:lnSpc>
              <a:spcBef>
                <a:spcPts val="0"/>
              </a:spcBef>
              <a:spcAft>
                <a:spcPts val="0"/>
              </a:spcAft>
            </a:pPr>
            <a:r>
              <a:rPr lang="pt-BR" sz="2000" b="0" i="0" u="none" strike="noStrike" baseline="30000" dirty="0">
                <a:solidFill>
                  <a:srgbClr val="222222"/>
                </a:solidFill>
                <a:effectLst/>
                <a:latin typeface="Calibri" panose="020F0502020204030204" pitchFamily="34" charset="0"/>
              </a:rPr>
              <a:t>4 </a:t>
            </a:r>
            <a:r>
              <a:rPr lang="pt-BR" sz="1800" b="0" i="0" u="none" strike="noStrike" dirty="0">
                <a:solidFill>
                  <a:srgbClr val="222222"/>
                </a:solidFill>
                <a:effectLst/>
                <a:latin typeface="Calibri" panose="020F0502020204030204" pitchFamily="34" charset="0"/>
              </a:rPr>
              <a:t>Relativo ao </a:t>
            </a:r>
            <a:r>
              <a:rPr lang="pt-BR" sz="1800" b="1" i="0" u="none" strike="noStrike" dirty="0">
                <a:solidFill>
                  <a:srgbClr val="222222"/>
                </a:solidFill>
                <a:effectLst/>
                <a:latin typeface="Calibri" panose="020F0502020204030204" pitchFamily="34" charset="0"/>
              </a:rPr>
              <a:t>minimalismo</a:t>
            </a:r>
            <a:r>
              <a:rPr lang="pt-BR" sz="1800" b="0" i="0" u="none" strike="noStrike" dirty="0">
                <a:solidFill>
                  <a:srgbClr val="222222"/>
                </a:solidFill>
                <a:effectLst/>
                <a:latin typeface="Calibri" panose="020F0502020204030204" pitchFamily="34" charset="0"/>
              </a:rPr>
              <a:t>, ao estilo artístico (arte, design e música) que prioriza o uso reduzido de materiais, composto por formas  simples e por poucas cores. [Por Extensão] Definido por ser simples, reduzido; em oposição ao que é excessivo:  tatuagem </a:t>
            </a:r>
            <a:r>
              <a:rPr lang="pt-BR" sz="1800" b="1" i="0" u="none" strike="noStrike" dirty="0">
                <a:solidFill>
                  <a:srgbClr val="222222"/>
                </a:solidFill>
                <a:effectLst/>
                <a:latin typeface="Calibri" panose="020F0502020204030204" pitchFamily="34" charset="0"/>
              </a:rPr>
              <a:t>minimalista</a:t>
            </a:r>
            <a:r>
              <a:rPr lang="pt-BR" sz="1800" b="0" i="0" u="none" strike="noStrike" dirty="0">
                <a:solidFill>
                  <a:srgbClr val="222222"/>
                </a:solidFill>
                <a:effectLst/>
                <a:latin typeface="Calibri" panose="020F0502020204030204" pitchFamily="34" charset="0"/>
              </a:rPr>
              <a:t>; cozinha </a:t>
            </a:r>
            <a:r>
              <a:rPr lang="pt-BR" sz="1800" b="1" i="0" u="none" strike="noStrike" dirty="0">
                <a:solidFill>
                  <a:srgbClr val="222222"/>
                </a:solidFill>
                <a:effectLst/>
                <a:latin typeface="Calibri" panose="020F0502020204030204" pitchFamily="34" charset="0"/>
              </a:rPr>
              <a:t>minimalista</a:t>
            </a:r>
            <a:r>
              <a:rPr lang="pt-BR" sz="1800" b="0" i="0" u="none" strike="noStrike" dirty="0">
                <a:solidFill>
                  <a:srgbClr val="222222"/>
                </a:solidFill>
                <a:effectLst/>
                <a:latin typeface="Calibri" panose="020F0502020204030204" pitchFamily="34" charset="0"/>
              </a:rPr>
              <a:t>.</a:t>
            </a:r>
            <a:endParaRPr lang="pt-BR" b="0" dirty="0">
              <a:effectLst/>
            </a:endParaRPr>
          </a:p>
          <a:p>
            <a:br>
              <a:rPr lang="pt-BR" dirty="0"/>
            </a:br>
            <a:endParaRPr lang="pt-BR" dirty="0"/>
          </a:p>
        </p:txBody>
      </p:sp>
      <p:pic>
        <p:nvPicPr>
          <p:cNvPr id="2" name="Imagem 1">
            <a:extLst>
              <a:ext uri="{FF2B5EF4-FFF2-40B4-BE49-F238E27FC236}">
                <a16:creationId xmlns:a16="http://schemas.microsoft.com/office/drawing/2014/main" id="{612FA137-32D0-A1CB-D1CA-115716538F0E}"/>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66450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38EF260-EF16-5284-0D5D-0134C4CC9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9" y="1864152"/>
            <a:ext cx="4095750" cy="2460199"/>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92D6D691-D8FB-01B4-E1E4-E70A646BB4CE}"/>
              </a:ext>
            </a:extLst>
          </p:cNvPr>
          <p:cNvSpPr txBox="1"/>
          <p:nvPr/>
        </p:nvSpPr>
        <p:spPr>
          <a:xfrm>
            <a:off x="833437" y="4502577"/>
            <a:ext cx="4095750" cy="1200329"/>
          </a:xfrm>
          <a:prstGeom prst="rect">
            <a:avLst/>
          </a:prstGeom>
          <a:noFill/>
        </p:spPr>
        <p:txBody>
          <a:bodyPr wrap="square">
            <a:spAutoFit/>
          </a:bodyPr>
          <a:lstStyle/>
          <a:p>
            <a:r>
              <a:rPr lang="pt-BR" sz="1800" b="0" i="0" u="none" strike="noStrike" dirty="0">
                <a:solidFill>
                  <a:srgbClr val="000000"/>
                </a:solidFill>
                <a:effectLst/>
                <a:latin typeface="Calibri" panose="020F0502020204030204" pitchFamily="34" charset="0"/>
              </a:rPr>
              <a:t>Agora vamos conhecer o trabalho do ilustrador </a:t>
            </a:r>
            <a:r>
              <a:rPr lang="pt-BR" sz="1800" b="1" i="0" u="none" strike="noStrike" dirty="0">
                <a:solidFill>
                  <a:srgbClr val="000000"/>
                </a:solidFill>
                <a:effectLst/>
                <a:latin typeface="Calibri" panose="020F0502020204030204" pitchFamily="34" charset="0"/>
              </a:rPr>
              <a:t>Willian Santiago. </a:t>
            </a:r>
            <a:r>
              <a:rPr lang="pt-BR" sz="1800" b="0" i="0" u="none" strike="noStrike" dirty="0">
                <a:solidFill>
                  <a:srgbClr val="000000"/>
                </a:solidFill>
                <a:effectLst/>
                <a:latin typeface="Calibri" panose="020F0502020204030204" pitchFamily="34" charset="0"/>
              </a:rPr>
              <a:t>Willian é designer gráfico, ilustrador e mora em Londrina, no Paraná. </a:t>
            </a:r>
            <a:endParaRPr lang="pt-BR" dirty="0"/>
          </a:p>
        </p:txBody>
      </p:sp>
      <p:pic>
        <p:nvPicPr>
          <p:cNvPr id="4100" name="Picture 4">
            <a:extLst>
              <a:ext uri="{FF2B5EF4-FFF2-40B4-BE49-F238E27FC236}">
                <a16:creationId xmlns:a16="http://schemas.microsoft.com/office/drawing/2014/main" id="{BE29F853-BC13-692B-7D44-E29E5B1A3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562" y="547689"/>
            <a:ext cx="6046551" cy="339566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4D8C33E8-F39B-9515-EB23-F4EE7E4C1EF3}"/>
              </a:ext>
            </a:extLst>
          </p:cNvPr>
          <p:cNvSpPr txBox="1"/>
          <p:nvPr/>
        </p:nvSpPr>
        <p:spPr>
          <a:xfrm>
            <a:off x="4614863" y="4121577"/>
            <a:ext cx="6093618" cy="2841804"/>
          </a:xfrm>
          <a:prstGeom prst="rect">
            <a:avLst/>
          </a:prstGeom>
          <a:noFill/>
        </p:spPr>
        <p:txBody>
          <a:bodyPr wrap="square">
            <a:spAutoFit/>
          </a:bodyPr>
          <a:lstStyle/>
          <a:p>
            <a:pPr marL="722351" marR="144361" indent="2311" algn="just" rtl="0">
              <a:spcBef>
                <a:spcPts val="0"/>
              </a:spcBef>
              <a:spcAft>
                <a:spcPts val="0"/>
              </a:spcAft>
            </a:pPr>
            <a:r>
              <a:rPr lang="pt-BR" sz="1800" b="0" i="0" u="none" strike="noStrike" dirty="0">
                <a:solidFill>
                  <a:srgbClr val="000000"/>
                </a:solidFill>
                <a:effectLst/>
                <a:latin typeface="Calibri" panose="020F0502020204030204" pitchFamily="34" charset="0"/>
              </a:rPr>
              <a:t>Willian Santiago trabalha com o estilo “Flat </a:t>
            </a:r>
            <a:r>
              <a:rPr lang="pt-BR" sz="1800" b="0" i="0" u="none" strike="noStrike" dirty="0">
                <a:solidFill>
                  <a:srgbClr val="333333"/>
                </a:solidFill>
                <a:effectLst/>
                <a:latin typeface="Calibri" panose="020F0502020204030204" pitchFamily="34" charset="0"/>
              </a:rPr>
              <a:t>Design” em suas ilustrações, utiliza </a:t>
            </a:r>
            <a:r>
              <a:rPr lang="pt-BR" sz="1800" b="0" i="0" u="none" strike="noStrike" dirty="0">
                <a:solidFill>
                  <a:srgbClr val="000000"/>
                </a:solidFill>
                <a:effectLst/>
                <a:latin typeface="Calibri" panose="020F0502020204030204" pitchFamily="34" charset="0"/>
              </a:rPr>
              <a:t>cores  vibrantes, formas simples e texturas naturais para representar a diversidade  brasileira.  </a:t>
            </a:r>
            <a:endParaRPr lang="pt-BR" b="0" dirty="0">
              <a:effectLst/>
            </a:endParaRPr>
          </a:p>
          <a:p>
            <a:pPr marL="732701" marR="144094" indent="1600" rtl="0">
              <a:spcBef>
                <a:spcPts val="2018"/>
              </a:spcBef>
              <a:spcAft>
                <a:spcPts val="0"/>
              </a:spcAft>
            </a:pPr>
            <a:r>
              <a:rPr lang="pt-BR" sz="1800" b="0" i="0" u="none" strike="noStrike" dirty="0">
                <a:solidFill>
                  <a:srgbClr val="000000"/>
                </a:solidFill>
                <a:effectLst/>
                <a:latin typeface="Calibri" panose="020F0502020204030204" pitchFamily="34" charset="0"/>
              </a:rPr>
              <a:t>Retrata em seus desenhos digitais temas como: mulheres, cultura indígenas, a  natureza, o corpo/ território e brasilidade. </a:t>
            </a:r>
            <a:endParaRPr lang="pt-BR" b="0" dirty="0">
              <a:effectLst/>
            </a:endParaRPr>
          </a:p>
          <a:p>
            <a:br>
              <a:rPr lang="pt-BR" dirty="0"/>
            </a:br>
            <a:endParaRPr lang="pt-BR" dirty="0"/>
          </a:p>
        </p:txBody>
      </p:sp>
      <p:pic>
        <p:nvPicPr>
          <p:cNvPr id="2" name="Imagem 1">
            <a:extLst>
              <a:ext uri="{FF2B5EF4-FFF2-40B4-BE49-F238E27FC236}">
                <a16:creationId xmlns:a16="http://schemas.microsoft.com/office/drawing/2014/main" id="{3929E82F-F2DD-B89A-383F-B45726536B83}"/>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8599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4D6471F-2ECA-1294-1ABD-421A3F228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2505075"/>
            <a:ext cx="407287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D7173EB-AF83-558A-C8CD-344DB0835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49" y="1247775"/>
            <a:ext cx="581977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5B582DA4-B6F2-5434-267F-3787A99D17BF}"/>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37370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09C3487-CEC2-7D1C-D637-8E480053C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872" y="762000"/>
            <a:ext cx="3331735" cy="47005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AC49A92B-614C-5755-92FA-0E5C00807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6" y="762000"/>
            <a:ext cx="3763493" cy="470058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334EEF87-B6F9-DBF4-0E83-97197D31F532}"/>
              </a:ext>
            </a:extLst>
          </p:cNvPr>
          <p:cNvSpPr txBox="1"/>
          <p:nvPr/>
        </p:nvSpPr>
        <p:spPr>
          <a:xfrm>
            <a:off x="1684698" y="5591860"/>
            <a:ext cx="9270280" cy="646331"/>
          </a:xfrm>
          <a:prstGeom prst="rect">
            <a:avLst/>
          </a:prstGeom>
          <a:noFill/>
        </p:spPr>
        <p:txBody>
          <a:bodyPr wrap="square">
            <a:spAutoFit/>
          </a:bodyPr>
          <a:lstStyle/>
          <a:p>
            <a:r>
              <a:rPr lang="pt-BR" dirty="0"/>
              <a:t>Willian Santiago já fez ilustrações para livros, capas de revistas e comunicação visual  para Havaianas, Natura, Itaú e outros.</a:t>
            </a:r>
          </a:p>
        </p:txBody>
      </p:sp>
      <p:pic>
        <p:nvPicPr>
          <p:cNvPr id="2" name="Imagem 1">
            <a:extLst>
              <a:ext uri="{FF2B5EF4-FFF2-40B4-BE49-F238E27FC236}">
                <a16:creationId xmlns:a16="http://schemas.microsoft.com/office/drawing/2014/main" id="{1BC8FF10-BB8B-404B-064E-E1E946F79E33}"/>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08015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BD27880-1CE1-9121-207B-6B367C0848D7}"/>
              </a:ext>
            </a:extLst>
          </p:cNvPr>
          <p:cNvSpPr txBox="1"/>
          <p:nvPr/>
        </p:nvSpPr>
        <p:spPr>
          <a:xfrm>
            <a:off x="2103835" y="1169659"/>
            <a:ext cx="8197452" cy="4204356"/>
          </a:xfrm>
          <a:prstGeom prst="rect">
            <a:avLst/>
          </a:prstGeom>
          <a:noFill/>
        </p:spPr>
        <p:txBody>
          <a:bodyPr wrap="square">
            <a:spAutoFit/>
          </a:bodyPr>
          <a:lstStyle/>
          <a:p>
            <a:pPr>
              <a:lnSpc>
                <a:spcPct val="150000"/>
              </a:lnSpc>
            </a:pPr>
            <a:r>
              <a:rPr lang="pt-BR" b="1" dirty="0"/>
              <a:t>Agora é sua vez...  </a:t>
            </a:r>
          </a:p>
          <a:p>
            <a:pPr>
              <a:lnSpc>
                <a:spcPct val="150000"/>
              </a:lnSpc>
            </a:pPr>
            <a:endParaRPr lang="pt-BR" b="1" dirty="0"/>
          </a:p>
          <a:p>
            <a:pPr>
              <a:lnSpc>
                <a:spcPct val="150000"/>
              </a:lnSpc>
            </a:pPr>
            <a:r>
              <a:rPr lang="pt-BR" dirty="0"/>
              <a:t>Você já parou para pensar que por trás da imagem (informativa ou decorativa)  de diversos produtos que têm na sua casa existe o trabalho de um ilustrador? </a:t>
            </a:r>
          </a:p>
          <a:p>
            <a:pPr>
              <a:lnSpc>
                <a:spcPct val="150000"/>
              </a:lnSpc>
            </a:pPr>
            <a:r>
              <a:rPr lang="pt-BR" dirty="0"/>
              <a:t>Faça uma pequena pesquisa em sua casa, observe o mais que puder de  embalagens, estampas, informativos, propagandas de revista etc... </a:t>
            </a:r>
          </a:p>
          <a:p>
            <a:pPr>
              <a:lnSpc>
                <a:spcPct val="150000"/>
              </a:lnSpc>
            </a:pPr>
            <a:r>
              <a:rPr lang="pt-BR" dirty="0"/>
              <a:t>Selecione as imagens que mais despertaram seu interesse pela mensagem,  cores, beleza, mistério, humor, etc... </a:t>
            </a:r>
          </a:p>
          <a:p>
            <a:pPr>
              <a:lnSpc>
                <a:spcPct val="150000"/>
              </a:lnSpc>
            </a:pPr>
            <a:r>
              <a:rPr lang="pt-BR" dirty="0"/>
              <a:t>Inspirado em sua pesquisa utilize uma folha de papel e lápis grafite e/ou lápis de  cor e crie uma ilustração para algum produto real ou fictício.</a:t>
            </a:r>
          </a:p>
        </p:txBody>
      </p:sp>
      <p:pic>
        <p:nvPicPr>
          <p:cNvPr id="2" name="Imagem 1">
            <a:extLst>
              <a:ext uri="{FF2B5EF4-FFF2-40B4-BE49-F238E27FC236}">
                <a16:creationId xmlns:a16="http://schemas.microsoft.com/office/drawing/2014/main" id="{337D1610-936E-3B95-E138-243702593062}"/>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57545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4E2AB4F-7D54-7750-6AFD-E38ED7062395}"/>
              </a:ext>
            </a:extLst>
          </p:cNvPr>
          <p:cNvSpPr txBox="1"/>
          <p:nvPr/>
        </p:nvSpPr>
        <p:spPr>
          <a:xfrm>
            <a:off x="1609725" y="438180"/>
            <a:ext cx="8972550" cy="5727850"/>
          </a:xfrm>
          <a:prstGeom prst="rect">
            <a:avLst/>
          </a:prstGeom>
          <a:noFill/>
        </p:spPr>
        <p:txBody>
          <a:bodyPr wrap="square">
            <a:spAutoFit/>
          </a:bodyPr>
          <a:lstStyle/>
          <a:p>
            <a:pPr algn="ctr"/>
            <a:r>
              <a:rPr lang="pt-BR" b="1" dirty="0"/>
              <a:t>4 - “Um Olhar Diferente”  </a:t>
            </a:r>
          </a:p>
          <a:p>
            <a:pPr>
              <a:lnSpc>
                <a:spcPct val="150000"/>
              </a:lnSpc>
            </a:pPr>
            <a:endParaRPr lang="pt-BR" b="1" dirty="0"/>
          </a:p>
          <a:p>
            <a:pPr>
              <a:lnSpc>
                <a:spcPct val="150000"/>
              </a:lnSpc>
            </a:pPr>
            <a:r>
              <a:rPr lang="pt-BR" dirty="0"/>
              <a:t>“Quando a gente é uma coisa só com a natureza,  </a:t>
            </a:r>
          </a:p>
          <a:p>
            <a:pPr>
              <a:lnSpc>
                <a:spcPct val="150000"/>
              </a:lnSpc>
            </a:pPr>
            <a:r>
              <a:rPr lang="pt-BR" dirty="0"/>
              <a:t>Tudo fica muito mais do que bonito! </a:t>
            </a:r>
          </a:p>
          <a:p>
            <a:pPr>
              <a:lnSpc>
                <a:spcPct val="150000"/>
              </a:lnSpc>
            </a:pPr>
            <a:r>
              <a:rPr lang="pt-BR" dirty="0"/>
              <a:t> Tudo fica pleno..., repleto de vida!” (Edson) </a:t>
            </a:r>
          </a:p>
          <a:p>
            <a:pPr>
              <a:lnSpc>
                <a:spcPct val="150000"/>
              </a:lnSpc>
            </a:pPr>
            <a:r>
              <a:rPr lang="pt-BR" dirty="0"/>
              <a:t>Agora, vamos ler a história: “Como os Campos” de Marina Colasanti. </a:t>
            </a:r>
          </a:p>
          <a:p>
            <a:pPr>
              <a:lnSpc>
                <a:spcPct val="150000"/>
              </a:lnSpc>
            </a:pPr>
            <a:r>
              <a:rPr lang="pt-BR" dirty="0"/>
              <a:t>Preparavam-se aqueles jovens estudiosos para a vida adulta, acompanhando  um sábio e ouvindo seus ensinamentos. Porém, como fizesse cada dia mais frio com  o adiantar-se do outono, dele se aproximaram e perguntaram: </a:t>
            </a:r>
          </a:p>
          <a:p>
            <a:pPr>
              <a:lnSpc>
                <a:spcPct val="150000"/>
              </a:lnSpc>
            </a:pPr>
            <a:r>
              <a:rPr lang="pt-BR" dirty="0"/>
              <a:t>— Senhor, como devemos vestir-nos? </a:t>
            </a:r>
          </a:p>
          <a:p>
            <a:pPr>
              <a:lnSpc>
                <a:spcPct val="150000"/>
              </a:lnSpc>
            </a:pPr>
            <a:r>
              <a:rPr lang="pt-BR" dirty="0"/>
              <a:t>— Vistam-se como os campos - respondeu o sábio. </a:t>
            </a:r>
          </a:p>
          <a:p>
            <a:pPr>
              <a:lnSpc>
                <a:spcPct val="150000"/>
              </a:lnSpc>
            </a:pPr>
            <a:r>
              <a:rPr lang="pt-BR" dirty="0"/>
              <a:t>Os jovens então subiram a uma colina e durante dias olharam para os campos.  Depois dirigiram-se à cidade, onde compraram tecidos de muitas cores e fios de  muitas fibras. Levando cestas carregadas, voltaram para junto do sábio. </a:t>
            </a:r>
          </a:p>
        </p:txBody>
      </p:sp>
      <p:pic>
        <p:nvPicPr>
          <p:cNvPr id="2" name="Imagem 1">
            <a:extLst>
              <a:ext uri="{FF2B5EF4-FFF2-40B4-BE49-F238E27FC236}">
                <a16:creationId xmlns:a16="http://schemas.microsoft.com/office/drawing/2014/main" id="{882D63E5-985D-B923-6D96-02A7353C7049}"/>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78558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D7D8840-12F8-36D2-28C2-D37CE5D0F5CF}"/>
              </a:ext>
            </a:extLst>
          </p:cNvPr>
          <p:cNvSpPr txBox="1"/>
          <p:nvPr/>
        </p:nvSpPr>
        <p:spPr>
          <a:xfrm>
            <a:off x="2028825" y="1534571"/>
            <a:ext cx="8586787" cy="3788858"/>
          </a:xfrm>
          <a:prstGeom prst="rect">
            <a:avLst/>
          </a:prstGeom>
          <a:noFill/>
        </p:spPr>
        <p:txBody>
          <a:bodyPr wrap="square">
            <a:spAutoFit/>
          </a:bodyPr>
          <a:lstStyle/>
          <a:p>
            <a:pPr>
              <a:lnSpc>
                <a:spcPct val="150000"/>
              </a:lnSpc>
            </a:pPr>
            <a:r>
              <a:rPr lang="pt-BR" dirty="0"/>
              <a:t>Sob seu olhar abriram os rolos das sedas, desdobraram as peças de damasco, e  cortaram quadrados de veludo, e os emendaram com retângulos de cetim. Aos  poucos foram recriando em longas vestes os campos arados, o vivo verde dos  campos em primavera, o pintalgado da germinação. E entremearam fios de ouro no  amarelo dos trigais, fios de prata no alagado das chuvas, até chegarem ao branco  brilhante da neve. As vestes suntuosas estendiam-se como mantos. O sábio nada  disse. </a:t>
            </a:r>
          </a:p>
          <a:p>
            <a:pPr>
              <a:lnSpc>
                <a:spcPct val="150000"/>
              </a:lnSpc>
            </a:pPr>
            <a:r>
              <a:rPr lang="pt-BR" dirty="0"/>
              <a:t> Só um jovem pequenino não havia feito sua roupa. Esperava que o algodão  estivesse em flor, para colhê-lo. E quando teve os tufos, os fiou, E quando teve os  fios, os teceu. Depois vestiu sua roupa e foi para o campo trabalhar.</a:t>
            </a:r>
          </a:p>
        </p:txBody>
      </p:sp>
      <p:pic>
        <p:nvPicPr>
          <p:cNvPr id="2" name="Imagem 1">
            <a:extLst>
              <a:ext uri="{FF2B5EF4-FFF2-40B4-BE49-F238E27FC236}">
                <a16:creationId xmlns:a16="http://schemas.microsoft.com/office/drawing/2014/main" id="{A3F98336-346D-C0A8-0B3B-77621CB33CD5}"/>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44173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42AF1E-B80D-325F-2EEF-6D183573F4E7}"/>
              </a:ext>
            </a:extLst>
          </p:cNvPr>
          <p:cNvSpPr txBox="1"/>
          <p:nvPr/>
        </p:nvSpPr>
        <p:spPr>
          <a:xfrm>
            <a:off x="938213" y="893435"/>
            <a:ext cx="9658349" cy="5488682"/>
          </a:xfrm>
          <a:prstGeom prst="rect">
            <a:avLst/>
          </a:prstGeom>
          <a:noFill/>
        </p:spPr>
        <p:txBody>
          <a:bodyPr wrap="square">
            <a:spAutoFit/>
          </a:bodyPr>
          <a:lstStyle/>
          <a:p>
            <a:pPr marL="726453" marR="144285" indent="316243" algn="just" rtl="0">
              <a:lnSpc>
                <a:spcPct val="150000"/>
              </a:lnSpc>
              <a:spcBef>
                <a:spcPts val="0"/>
              </a:spcBef>
              <a:spcAft>
                <a:spcPts val="0"/>
              </a:spcAft>
            </a:pPr>
            <a:r>
              <a:rPr lang="pt-BR" sz="1800" b="0" i="0" u="none" strike="noStrike" dirty="0">
                <a:solidFill>
                  <a:srgbClr val="222222"/>
                </a:solidFill>
                <a:effectLst/>
                <a:latin typeface="Calibri" panose="020F0502020204030204" pitchFamily="34" charset="0"/>
              </a:rPr>
              <a:t>Arou e plantou. Muitas e muitas vezes, sujou-se de terra. E manchou-se do  sumo das frutas e da seiva das plantas. A roupa já não era branca, embora ele a  lavasse no regato. Plantou e colheu. A roupa rasgou-se, o tecido puiu-se. O jovem  pequenino emendou os rasgões com fios de lã, costurou remendos onde o pano  cedia. Quando a neve veio, prendeu em sua roupa mangas mais grossas para se  aquecer. </a:t>
            </a:r>
            <a:endParaRPr lang="pt-BR" b="0" dirty="0">
              <a:effectLst/>
            </a:endParaRPr>
          </a:p>
          <a:p>
            <a:pPr marL="722173" marR="149428" indent="320523" algn="just" rtl="0">
              <a:lnSpc>
                <a:spcPct val="150000"/>
              </a:lnSpc>
              <a:spcBef>
                <a:spcPts val="98"/>
              </a:spcBef>
              <a:spcAft>
                <a:spcPts val="0"/>
              </a:spcAft>
            </a:pPr>
            <a:r>
              <a:rPr lang="pt-BR" sz="1800" b="0" i="0" u="none" strike="noStrike" dirty="0">
                <a:solidFill>
                  <a:srgbClr val="222222"/>
                </a:solidFill>
                <a:effectLst/>
                <a:latin typeface="Calibri" panose="020F0502020204030204" pitchFamily="34" charset="0"/>
              </a:rPr>
              <a:t>Agora a roupa do jovem era de tantos pedaços, que ninguém poderia dizer  como havia começado. E estando ele lá fora uma manhã, com os pés afundados na  terra para receber a primavera, um pássaro o confundiu com o campo e veio pousar  em seu ombro. Ciscou de leve entre os fios, sacudiu as penas. Depois levantou a  cabeça e começou a cantar. </a:t>
            </a:r>
            <a:endParaRPr lang="pt-BR" b="0" dirty="0">
              <a:effectLst/>
            </a:endParaRPr>
          </a:p>
          <a:p>
            <a:pPr marL="1042695" algn="just" rtl="0">
              <a:lnSpc>
                <a:spcPct val="150000"/>
              </a:lnSpc>
              <a:spcBef>
                <a:spcPts val="100"/>
              </a:spcBef>
              <a:spcAft>
                <a:spcPts val="0"/>
              </a:spcAft>
            </a:pPr>
            <a:r>
              <a:rPr lang="pt-BR" sz="1800" b="0" i="0" u="none" strike="noStrike" dirty="0">
                <a:solidFill>
                  <a:srgbClr val="222222"/>
                </a:solidFill>
                <a:effectLst/>
                <a:latin typeface="Calibri" panose="020F0502020204030204" pitchFamily="34" charset="0"/>
              </a:rPr>
              <a:t>Ao longe, o sábio que tudo olhava, sorriu. </a:t>
            </a:r>
            <a:endParaRPr lang="pt-BR" b="0" dirty="0">
              <a:effectLst/>
            </a:endParaRPr>
          </a:p>
          <a:p>
            <a:pPr marR="186754" algn="r" rtl="0">
              <a:spcBef>
                <a:spcPts val="1745"/>
              </a:spcBef>
              <a:spcAft>
                <a:spcPts val="0"/>
              </a:spcAft>
            </a:pPr>
            <a:r>
              <a:rPr lang="pt-BR" sz="1400" b="0" i="1" u="none" strike="noStrike" dirty="0">
                <a:solidFill>
                  <a:srgbClr val="222222"/>
                </a:solidFill>
                <a:effectLst/>
                <a:latin typeface="Calibri" panose="020F0502020204030204" pitchFamily="34" charset="0"/>
              </a:rPr>
              <a:t>COLASANTI. Marina. Longe como o meu querer. </a:t>
            </a:r>
            <a:endParaRPr lang="pt-BR" b="0" dirty="0">
              <a:effectLst/>
            </a:endParaRPr>
          </a:p>
          <a:p>
            <a:pPr marR="217615" algn="r" rtl="0">
              <a:spcBef>
                <a:spcPts val="64"/>
              </a:spcBef>
              <a:spcAft>
                <a:spcPts val="0"/>
              </a:spcAft>
            </a:pPr>
            <a:r>
              <a:rPr lang="pt-BR" sz="1400" b="0" i="1" u="none" strike="noStrike" dirty="0">
                <a:solidFill>
                  <a:srgbClr val="222222"/>
                </a:solidFill>
                <a:effectLst/>
                <a:latin typeface="Calibri" panose="020F0502020204030204" pitchFamily="34" charset="0"/>
              </a:rPr>
              <a:t>São Paulo: Ática, 2002. p. 29- 30. </a:t>
            </a:r>
            <a:endParaRPr lang="pt-BR" b="0" dirty="0">
              <a:effectLst/>
            </a:endParaRPr>
          </a:p>
          <a:p>
            <a:br>
              <a:rPr lang="pt-BR" dirty="0"/>
            </a:br>
            <a:endParaRPr lang="pt-BR" dirty="0"/>
          </a:p>
        </p:txBody>
      </p:sp>
      <p:pic>
        <p:nvPicPr>
          <p:cNvPr id="2" name="Imagem 1">
            <a:extLst>
              <a:ext uri="{FF2B5EF4-FFF2-40B4-BE49-F238E27FC236}">
                <a16:creationId xmlns:a16="http://schemas.microsoft.com/office/drawing/2014/main" id="{E26BCEF1-644D-DF2F-88EC-97CE4031D0A8}"/>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81897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354D3E5-64DD-A37B-50FC-025778CDCA31}"/>
              </a:ext>
            </a:extLst>
          </p:cNvPr>
          <p:cNvSpPr txBox="1"/>
          <p:nvPr/>
        </p:nvSpPr>
        <p:spPr>
          <a:xfrm>
            <a:off x="1952625" y="2391370"/>
            <a:ext cx="8486776" cy="1415772"/>
          </a:xfrm>
          <a:prstGeom prst="rect">
            <a:avLst/>
          </a:prstGeom>
          <a:noFill/>
        </p:spPr>
        <p:txBody>
          <a:bodyPr wrap="square">
            <a:spAutoFit/>
          </a:bodyPr>
          <a:lstStyle/>
          <a:p>
            <a:r>
              <a:rPr lang="pt-BR" sz="1800" b="0" i="0" u="none" strike="noStrike" dirty="0">
                <a:solidFill>
                  <a:srgbClr val="000000"/>
                </a:solidFill>
                <a:effectLst/>
                <a:latin typeface="Calibri" panose="020F0502020204030204" pitchFamily="34" charset="0"/>
              </a:rPr>
              <a:t>Assista ao vídeo e escute com atenção a canção “Meninos” - de </a:t>
            </a:r>
            <a:r>
              <a:rPr lang="pt-BR" sz="1800" b="0" i="0" u="none" strike="noStrike" dirty="0" err="1">
                <a:solidFill>
                  <a:srgbClr val="000000"/>
                </a:solidFill>
                <a:effectLst/>
                <a:latin typeface="Calibri" panose="020F0502020204030204" pitchFamily="34" charset="0"/>
              </a:rPr>
              <a:t>Juraildes</a:t>
            </a:r>
            <a:r>
              <a:rPr lang="pt-BR" sz="1800" b="0" i="0" u="none" strike="noStrike" dirty="0">
                <a:solidFill>
                  <a:srgbClr val="000000"/>
                </a:solidFill>
                <a:effectLst/>
                <a:latin typeface="Calibri" panose="020F0502020204030204" pitchFamily="34" charset="0"/>
              </a:rPr>
              <a:t> da Cruz - um compositor da cidade de Aurora do Norte do Estado de Tocantins – no Brasil.  </a:t>
            </a:r>
            <a:r>
              <a:rPr lang="pt-BR" sz="1400" b="0" i="0" u="sng" dirty="0">
                <a:solidFill>
                  <a:srgbClr val="000000"/>
                </a:solidFill>
                <a:effectLst/>
                <a:latin typeface="Calibri" panose="020F0502020204030204" pitchFamily="34" charset="0"/>
                <a:hlinkClick r:id="rId2"/>
              </a:rPr>
              <a:t>https://www.youtube.com/watch?v=SgjwD2A1WaU</a:t>
            </a:r>
            <a:endParaRPr lang="pt-BR" sz="1400" b="0" i="0" u="sng" dirty="0">
              <a:solidFill>
                <a:srgbClr val="000000"/>
              </a:solidFill>
              <a:effectLst/>
              <a:latin typeface="Calibri" panose="020F0502020204030204" pitchFamily="34" charset="0"/>
            </a:endParaRPr>
          </a:p>
          <a:p>
            <a:r>
              <a:rPr lang="pt-BR" sz="1400" b="0" i="0" u="none" strike="noStrike" dirty="0">
                <a:solidFill>
                  <a:srgbClr val="000000"/>
                </a:solidFill>
                <a:effectLst/>
                <a:latin typeface="Calibri" panose="020F0502020204030204" pitchFamily="34" charset="0"/>
              </a:rPr>
              <a:t> </a:t>
            </a:r>
          </a:p>
          <a:p>
            <a:endParaRPr lang="pt-BR" dirty="0"/>
          </a:p>
        </p:txBody>
      </p:sp>
      <p:pic>
        <p:nvPicPr>
          <p:cNvPr id="2" name="Imagem 1">
            <a:extLst>
              <a:ext uri="{FF2B5EF4-FFF2-40B4-BE49-F238E27FC236}">
                <a16:creationId xmlns:a16="http://schemas.microsoft.com/office/drawing/2014/main" id="{1EDF8444-7F7F-5AE9-5282-040CF6CA5F97}"/>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95331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6F3BB41-EDA3-1893-C948-BDE6510309A9}"/>
              </a:ext>
            </a:extLst>
          </p:cNvPr>
          <p:cNvSpPr txBox="1"/>
          <p:nvPr/>
        </p:nvSpPr>
        <p:spPr>
          <a:xfrm>
            <a:off x="957262" y="1014765"/>
            <a:ext cx="6543676" cy="4544834"/>
          </a:xfrm>
          <a:prstGeom prst="rect">
            <a:avLst/>
          </a:prstGeom>
          <a:noFill/>
        </p:spPr>
        <p:txBody>
          <a:bodyPr wrap="square">
            <a:spAutoFit/>
          </a:bodyPr>
          <a:lstStyle/>
          <a:p>
            <a:pPr marR="1475918" algn="ctr" rtl="0">
              <a:spcBef>
                <a:spcPts val="1841"/>
              </a:spcBef>
              <a:spcAft>
                <a:spcPts val="0"/>
              </a:spcAft>
            </a:pPr>
            <a:r>
              <a:rPr lang="pt-BR" sz="1800" b="1" i="0" u="none" strike="noStrike" dirty="0">
                <a:solidFill>
                  <a:srgbClr val="000000"/>
                </a:solidFill>
                <a:effectLst/>
                <a:latin typeface="Arial" panose="020B0604020202020204" pitchFamily="34" charset="0"/>
              </a:rPr>
              <a:t>         1 - Conhecimento E Diversão </a:t>
            </a:r>
            <a:endParaRPr lang="pt-BR" b="1" dirty="0">
              <a:effectLst/>
            </a:endParaRPr>
          </a:p>
          <a:p>
            <a:pPr marR="1605902" algn="ctr" rtl="0">
              <a:spcBef>
                <a:spcPts val="2397"/>
              </a:spcBef>
              <a:spcAft>
                <a:spcPts val="0"/>
              </a:spcAft>
            </a:pPr>
            <a:r>
              <a:rPr lang="pt-BR" sz="1800" b="1" i="0" u="none" strike="noStrike" dirty="0">
                <a:solidFill>
                  <a:srgbClr val="000000"/>
                </a:solidFill>
                <a:effectLst/>
                <a:latin typeface="Arial" panose="020B0604020202020204" pitchFamily="34" charset="0"/>
              </a:rPr>
              <a:t>             “Aprendendo Com As Árvores</a:t>
            </a:r>
            <a:endParaRPr lang="pt-BR" b="1" dirty="0">
              <a:effectLst/>
            </a:endParaRPr>
          </a:p>
          <a:p>
            <a:pPr marR="3207118" algn="just" rtl="0">
              <a:spcBef>
                <a:spcPts val="184"/>
              </a:spcBef>
              <a:spcAft>
                <a:spcPts val="0"/>
              </a:spcAft>
            </a:pPr>
            <a:r>
              <a:rPr lang="pt-BR" sz="1400" b="0" i="0" u="none" strike="noStrike" dirty="0">
                <a:solidFill>
                  <a:srgbClr val="000000"/>
                </a:solidFill>
                <a:effectLst/>
                <a:latin typeface="Arial" panose="020B0604020202020204" pitchFamily="34" charset="0"/>
              </a:rPr>
              <a:t>  </a:t>
            </a:r>
            <a:endParaRPr lang="pt-BR" b="0" dirty="0">
              <a:effectLst/>
            </a:endParaRPr>
          </a:p>
          <a:p>
            <a:pPr marL="472529" marR="147333" indent="7125" algn="just" rtl="0">
              <a:spcBef>
                <a:spcPts val="232"/>
              </a:spcBef>
              <a:spcAft>
                <a:spcPts val="0"/>
              </a:spcAft>
            </a:pPr>
            <a:r>
              <a:rPr lang="pt-BR" sz="1800" b="0" i="0" u="none" strike="noStrike" dirty="0">
                <a:solidFill>
                  <a:srgbClr val="000000"/>
                </a:solidFill>
                <a:effectLst/>
                <a:latin typeface="Calibri" panose="020F0502020204030204" pitchFamily="34" charset="0"/>
              </a:rPr>
              <a:t>Dando continuidade em nossos estudos em Arte, vamos conhecer uma importante  espécie de árvore africana que pode muito nos inspirar, ela é o Baobá, uma gigante  do nosso planeta! O Baobá é a árvore com o tronco mais grosso do mundo! Seu  caule oco chega a medir mais de 20 metros de diâmetro e pode armazenar até 120  mil litros de água. Seu tamanho é tão impressionante que alguns baobás são usados  como casas, depósitos de grãos ou abrigos de animais, mas infelizmente a espécie  está ameaçada de extinção. </a:t>
            </a:r>
            <a:endParaRPr lang="pt-BR" b="0" dirty="0">
              <a:effectLst/>
            </a:endParaRPr>
          </a:p>
          <a:p>
            <a:br>
              <a:rPr lang="pt-BR" dirty="0"/>
            </a:br>
            <a:endParaRPr lang="pt-BR" dirty="0"/>
          </a:p>
        </p:txBody>
      </p:sp>
      <p:pic>
        <p:nvPicPr>
          <p:cNvPr id="1026" name="Picture 2">
            <a:extLst>
              <a:ext uri="{FF2B5EF4-FFF2-40B4-BE49-F238E27FC236}">
                <a16:creationId xmlns:a16="http://schemas.microsoft.com/office/drawing/2014/main" id="{F896C253-BA9E-B970-328E-2A6255FB0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6" y="614604"/>
            <a:ext cx="3433764" cy="457835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A4205361-614E-48CC-D2C0-4DAD6114AA4E}"/>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274707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BB0EA84-3D3D-BB82-6361-CA7D41E43D0F}"/>
              </a:ext>
            </a:extLst>
          </p:cNvPr>
          <p:cNvSpPr txBox="1"/>
          <p:nvPr/>
        </p:nvSpPr>
        <p:spPr>
          <a:xfrm>
            <a:off x="3689747" y="506879"/>
            <a:ext cx="6093618" cy="892552"/>
          </a:xfrm>
          <a:prstGeom prst="rect">
            <a:avLst/>
          </a:prstGeom>
          <a:noFill/>
        </p:spPr>
        <p:txBody>
          <a:bodyPr wrap="square">
            <a:spAutoFit/>
          </a:bodyPr>
          <a:lstStyle/>
          <a:p>
            <a:pPr marR="2246351" algn="r" rtl="0">
              <a:spcBef>
                <a:spcPts val="2436"/>
              </a:spcBef>
              <a:spcAft>
                <a:spcPts val="0"/>
              </a:spcAft>
            </a:pPr>
            <a:r>
              <a:rPr lang="pt-BR" sz="1600" b="0" i="0" u="none" strike="noStrike" dirty="0">
                <a:solidFill>
                  <a:srgbClr val="222222"/>
                </a:solidFill>
                <a:effectLst/>
                <a:latin typeface="Arial" panose="020B0604020202020204" pitchFamily="34" charset="0"/>
              </a:rPr>
              <a:t>Meninos - </a:t>
            </a:r>
            <a:r>
              <a:rPr lang="pt-BR" sz="1600" b="1" i="0" u="none" strike="noStrike" dirty="0" err="1">
                <a:solidFill>
                  <a:srgbClr val="000000"/>
                </a:solidFill>
                <a:effectLst/>
                <a:latin typeface="Arial" panose="020B0604020202020204" pitchFamily="34" charset="0"/>
              </a:rPr>
              <a:t>Juraildes</a:t>
            </a:r>
            <a:r>
              <a:rPr lang="pt-BR" sz="1600" b="1" i="0" u="none" strike="noStrike" dirty="0">
                <a:solidFill>
                  <a:srgbClr val="000000"/>
                </a:solidFill>
                <a:effectLst/>
                <a:latin typeface="Arial" panose="020B0604020202020204" pitchFamily="34" charset="0"/>
              </a:rPr>
              <a:t> da Cruz </a:t>
            </a:r>
            <a:endParaRPr lang="pt-BR" sz="1600" b="0" dirty="0">
              <a:effectLst/>
            </a:endParaRPr>
          </a:p>
          <a:p>
            <a:br>
              <a:rPr lang="pt-BR" dirty="0"/>
            </a:br>
            <a:endParaRPr lang="pt-BR" dirty="0"/>
          </a:p>
        </p:txBody>
      </p:sp>
      <p:sp>
        <p:nvSpPr>
          <p:cNvPr id="7" name="CaixaDeTexto 6">
            <a:extLst>
              <a:ext uri="{FF2B5EF4-FFF2-40B4-BE49-F238E27FC236}">
                <a16:creationId xmlns:a16="http://schemas.microsoft.com/office/drawing/2014/main" id="{3503F672-1DD5-6210-B017-33A7D7D20622}"/>
              </a:ext>
            </a:extLst>
          </p:cNvPr>
          <p:cNvSpPr txBox="1"/>
          <p:nvPr/>
        </p:nvSpPr>
        <p:spPr>
          <a:xfrm>
            <a:off x="1846661" y="1318022"/>
            <a:ext cx="3068240" cy="5539978"/>
          </a:xfrm>
          <a:prstGeom prst="rect">
            <a:avLst/>
          </a:prstGeom>
          <a:noFill/>
        </p:spPr>
        <p:txBody>
          <a:bodyPr wrap="square">
            <a:spAutoFit/>
          </a:bodyPr>
          <a:lstStyle/>
          <a:p>
            <a:pPr marL="800" rtl="0">
              <a:spcBef>
                <a:spcPts val="1614"/>
              </a:spcBef>
              <a:spcAft>
                <a:spcPts val="0"/>
              </a:spcAft>
            </a:pPr>
            <a:r>
              <a:rPr lang="pt-BR" sz="1200" b="0" i="0" u="none" strike="noStrike" dirty="0">
                <a:solidFill>
                  <a:srgbClr val="222222"/>
                </a:solidFill>
                <a:effectLst/>
                <a:latin typeface="Arial" panose="020B0604020202020204" pitchFamily="34" charset="0"/>
              </a:rPr>
              <a:t>Vou pro campo </a:t>
            </a:r>
            <a:endParaRPr lang="pt-BR" sz="1200" b="0" dirty="0">
              <a:effectLst/>
            </a:endParaRPr>
          </a:p>
          <a:p>
            <a:pPr marL="8306" rtl="0">
              <a:spcBef>
                <a:spcPts val="0"/>
              </a:spcBef>
              <a:spcAft>
                <a:spcPts val="0"/>
              </a:spcAft>
            </a:pPr>
            <a:r>
              <a:rPr lang="pt-BR" sz="1200" b="0" i="0" u="none" strike="noStrike" dirty="0">
                <a:solidFill>
                  <a:srgbClr val="222222"/>
                </a:solidFill>
                <a:effectLst/>
                <a:latin typeface="Arial" panose="020B0604020202020204" pitchFamily="34" charset="0"/>
              </a:rPr>
              <a:t>No campo tem flores </a:t>
            </a:r>
            <a:endParaRPr lang="pt-BR" sz="1200" b="0" dirty="0">
              <a:effectLst/>
            </a:endParaRPr>
          </a:p>
          <a:p>
            <a:pPr rtl="0">
              <a:spcBef>
                <a:spcPts val="0"/>
              </a:spcBef>
              <a:spcAft>
                <a:spcPts val="0"/>
              </a:spcAft>
            </a:pPr>
            <a:r>
              <a:rPr lang="pt-BR" sz="1200" b="0" i="0" u="none" strike="noStrike" dirty="0">
                <a:solidFill>
                  <a:srgbClr val="222222"/>
                </a:solidFill>
                <a:effectLst/>
                <a:latin typeface="Arial" panose="020B0604020202020204" pitchFamily="34" charset="0"/>
              </a:rPr>
              <a:t>As flores tem mel </a:t>
            </a:r>
            <a:endParaRPr lang="pt-BR" sz="1200" b="0" dirty="0">
              <a:effectLst/>
            </a:endParaRPr>
          </a:p>
          <a:p>
            <a:pPr marL="3340" marR="88925" indent="4559" rtl="0">
              <a:spcBef>
                <a:spcPts val="0"/>
              </a:spcBef>
              <a:spcAft>
                <a:spcPts val="0"/>
              </a:spcAft>
            </a:pPr>
            <a:r>
              <a:rPr lang="pt-BR" sz="1200" b="0" i="0" u="none" strike="noStrike" dirty="0">
                <a:solidFill>
                  <a:srgbClr val="222222"/>
                </a:solidFill>
                <a:effectLst/>
                <a:latin typeface="Arial" panose="020B0604020202020204" pitchFamily="34" charset="0"/>
              </a:rPr>
              <a:t>Mas a noitinha estrelas no céu, no céu, no céu O céu, da boca da onça é escuro </a:t>
            </a:r>
            <a:endParaRPr lang="pt-BR" sz="1200" b="0" dirty="0">
              <a:effectLst/>
            </a:endParaRPr>
          </a:p>
          <a:p>
            <a:pPr marL="8306" rtl="0">
              <a:spcBef>
                <a:spcPts val="36"/>
              </a:spcBef>
              <a:spcAft>
                <a:spcPts val="0"/>
              </a:spcAft>
            </a:pPr>
            <a:r>
              <a:rPr lang="pt-BR" sz="1200" b="0" i="0" u="none" strike="noStrike" dirty="0">
                <a:solidFill>
                  <a:srgbClr val="222222"/>
                </a:solidFill>
                <a:effectLst/>
                <a:latin typeface="Arial" panose="020B0604020202020204" pitchFamily="34" charset="0"/>
              </a:rPr>
              <a:t>Não cometa, não cometa </a:t>
            </a:r>
            <a:endParaRPr lang="pt-BR" sz="1200" b="0" dirty="0">
              <a:effectLst/>
            </a:endParaRPr>
          </a:p>
          <a:p>
            <a:pPr marL="8306" rtl="0">
              <a:spcBef>
                <a:spcPts val="0"/>
              </a:spcBef>
              <a:spcAft>
                <a:spcPts val="0"/>
              </a:spcAft>
            </a:pPr>
            <a:r>
              <a:rPr lang="pt-BR" sz="1200" b="0" i="0" u="none" strike="noStrike" dirty="0">
                <a:solidFill>
                  <a:srgbClr val="222222"/>
                </a:solidFill>
                <a:effectLst/>
                <a:latin typeface="Arial" panose="020B0604020202020204" pitchFamily="34" charset="0"/>
              </a:rPr>
              <a:t>Não cometa furos </a:t>
            </a:r>
            <a:endParaRPr lang="pt-BR" sz="1200" b="0" dirty="0">
              <a:effectLst/>
            </a:endParaRPr>
          </a:p>
          <a:p>
            <a:pPr marL="800" marR="220637" indent="8839" rtl="0">
              <a:spcBef>
                <a:spcPts val="0"/>
              </a:spcBef>
              <a:spcAft>
                <a:spcPts val="0"/>
              </a:spcAft>
            </a:pPr>
            <a:r>
              <a:rPr lang="pt-BR" sz="1200" b="0" i="0" u="none" strike="noStrike" dirty="0">
                <a:solidFill>
                  <a:srgbClr val="222222"/>
                </a:solidFill>
                <a:effectLst/>
                <a:latin typeface="Arial" panose="020B0604020202020204" pitchFamily="34" charset="0"/>
              </a:rPr>
              <a:t>Pimenta malagueta não é pimentão, tão, tão Vou pro campo </a:t>
            </a:r>
            <a:endParaRPr lang="pt-BR" sz="1200" b="0" dirty="0">
              <a:effectLst/>
            </a:endParaRPr>
          </a:p>
          <a:p>
            <a:pPr rtl="0">
              <a:spcBef>
                <a:spcPts val="26"/>
              </a:spcBef>
              <a:spcAft>
                <a:spcPts val="0"/>
              </a:spcAft>
            </a:pPr>
            <a:r>
              <a:rPr lang="pt-BR" sz="1200" b="0" i="0" u="none" strike="noStrike" dirty="0">
                <a:solidFill>
                  <a:srgbClr val="222222"/>
                </a:solidFill>
                <a:effectLst/>
                <a:latin typeface="Arial" panose="020B0604020202020204" pitchFamily="34" charset="0"/>
              </a:rPr>
              <a:t>Acampar no mato </a:t>
            </a:r>
            <a:endParaRPr lang="pt-BR" sz="1200" b="0" dirty="0">
              <a:effectLst/>
            </a:endParaRPr>
          </a:p>
          <a:p>
            <a:pPr marL="8306" rtl="0">
              <a:spcBef>
                <a:spcPts val="0"/>
              </a:spcBef>
              <a:spcAft>
                <a:spcPts val="0"/>
              </a:spcAft>
            </a:pPr>
            <a:r>
              <a:rPr lang="pt-BR" sz="1200" b="0" i="0" u="none" strike="noStrike" dirty="0">
                <a:solidFill>
                  <a:srgbClr val="222222"/>
                </a:solidFill>
                <a:effectLst/>
                <a:latin typeface="Arial" panose="020B0604020202020204" pitchFamily="34" charset="0"/>
              </a:rPr>
              <a:t>No mato tem pato, gato, carrapato </a:t>
            </a:r>
            <a:endParaRPr lang="pt-BR" sz="1200" b="0" dirty="0">
              <a:effectLst/>
            </a:endParaRPr>
          </a:p>
          <a:p>
            <a:pPr marL="4013" rtl="0">
              <a:spcBef>
                <a:spcPts val="0"/>
              </a:spcBef>
              <a:spcAft>
                <a:spcPts val="0"/>
              </a:spcAft>
            </a:pPr>
            <a:r>
              <a:rPr lang="pt-BR" sz="1200" b="0" i="0" u="none" strike="noStrike" dirty="0">
                <a:solidFill>
                  <a:srgbClr val="222222"/>
                </a:solidFill>
                <a:effectLst/>
                <a:latin typeface="Arial" panose="020B0604020202020204" pitchFamily="34" charset="0"/>
              </a:rPr>
              <a:t>Canto de cachoeira </a:t>
            </a:r>
            <a:endParaRPr lang="pt-BR" sz="1200" b="0" dirty="0">
              <a:effectLst/>
            </a:endParaRPr>
          </a:p>
          <a:p>
            <a:pPr marL="8979" rtl="0">
              <a:spcBef>
                <a:spcPts val="0"/>
              </a:spcBef>
              <a:spcAft>
                <a:spcPts val="0"/>
              </a:spcAft>
            </a:pPr>
            <a:r>
              <a:rPr lang="pt-BR" sz="1200" b="0" i="0" u="none" strike="noStrike" dirty="0">
                <a:solidFill>
                  <a:srgbClr val="222222"/>
                </a:solidFill>
                <a:effectLst/>
                <a:latin typeface="Arial" panose="020B0604020202020204" pitchFamily="34" charset="0"/>
              </a:rPr>
              <a:t>Dentro </a:t>
            </a:r>
            <a:r>
              <a:rPr lang="pt-BR" sz="1200" b="0" i="0" u="none" strike="noStrike" dirty="0" err="1">
                <a:solidFill>
                  <a:srgbClr val="222222"/>
                </a:solidFill>
                <a:effectLst/>
                <a:latin typeface="Arial" panose="020B0604020202020204" pitchFamily="34" charset="0"/>
              </a:rPr>
              <a:t>dágua</a:t>
            </a:r>
            <a:r>
              <a:rPr lang="pt-BR" sz="1200" b="0" i="0" u="none" strike="noStrike" dirty="0">
                <a:solidFill>
                  <a:srgbClr val="222222"/>
                </a:solidFill>
                <a:effectLst/>
                <a:latin typeface="Arial" panose="020B0604020202020204" pitchFamily="34" charset="0"/>
              </a:rPr>
              <a:t> </a:t>
            </a:r>
            <a:endParaRPr lang="pt-BR" sz="1200" b="0" dirty="0">
              <a:effectLst/>
            </a:endParaRPr>
          </a:p>
          <a:p>
            <a:pPr marL="9652" rtl="0">
              <a:spcBef>
                <a:spcPts val="0"/>
              </a:spcBef>
              <a:spcAft>
                <a:spcPts val="0"/>
              </a:spcAft>
            </a:pPr>
            <a:r>
              <a:rPr lang="pt-BR" sz="1200" b="0" i="0" u="none" strike="noStrike" dirty="0">
                <a:solidFill>
                  <a:srgbClr val="222222"/>
                </a:solidFill>
                <a:effectLst/>
                <a:latin typeface="Arial" panose="020B0604020202020204" pitchFamily="34" charset="0"/>
              </a:rPr>
              <a:t>Pedrinhas redondas </a:t>
            </a:r>
            <a:endParaRPr lang="pt-BR" sz="1200" b="0" dirty="0">
              <a:effectLst/>
            </a:endParaRPr>
          </a:p>
          <a:p>
            <a:pPr marL="3340" rtl="0">
              <a:spcBef>
                <a:spcPts val="0"/>
              </a:spcBef>
              <a:spcAft>
                <a:spcPts val="0"/>
              </a:spcAft>
            </a:pPr>
            <a:r>
              <a:rPr lang="pt-BR" sz="1200" b="0" i="0" u="none" strike="noStrike" dirty="0">
                <a:solidFill>
                  <a:srgbClr val="222222"/>
                </a:solidFill>
                <a:effectLst/>
                <a:latin typeface="Arial" panose="020B0604020202020204" pitchFamily="34" charset="0"/>
              </a:rPr>
              <a:t>Quem não sabe nadar </a:t>
            </a:r>
            <a:endParaRPr lang="pt-BR" sz="1200" b="0" dirty="0">
              <a:effectLst/>
            </a:endParaRPr>
          </a:p>
          <a:p>
            <a:pPr marL="8306" rtl="0">
              <a:spcBef>
                <a:spcPts val="0"/>
              </a:spcBef>
              <a:spcAft>
                <a:spcPts val="0"/>
              </a:spcAft>
            </a:pPr>
            <a:r>
              <a:rPr lang="pt-BR" sz="1200" b="0" i="0" u="none" strike="noStrike" dirty="0">
                <a:solidFill>
                  <a:srgbClr val="222222"/>
                </a:solidFill>
                <a:effectLst/>
                <a:latin typeface="Arial" panose="020B0604020202020204" pitchFamily="34" charset="0"/>
              </a:rPr>
              <a:t>Não caia nessa onda </a:t>
            </a:r>
            <a:endParaRPr lang="pt-BR" sz="1200" b="0" dirty="0">
              <a:effectLst/>
            </a:endParaRPr>
          </a:p>
          <a:p>
            <a:pPr marL="3340" rtl="0">
              <a:spcBef>
                <a:spcPts val="0"/>
              </a:spcBef>
              <a:spcAft>
                <a:spcPts val="0"/>
              </a:spcAft>
            </a:pPr>
            <a:r>
              <a:rPr lang="pt-BR" sz="1200" b="0" i="0" u="none" strike="noStrike" dirty="0">
                <a:solidFill>
                  <a:srgbClr val="222222"/>
                </a:solidFill>
                <a:effectLst/>
                <a:latin typeface="Arial" panose="020B0604020202020204" pitchFamily="34" charset="0"/>
              </a:rPr>
              <a:t>Que a cachoeira é funda </a:t>
            </a:r>
            <a:endParaRPr lang="pt-BR" sz="1200" b="0" dirty="0">
              <a:effectLst/>
            </a:endParaRPr>
          </a:p>
          <a:p>
            <a:pPr marL="9652" rtl="0">
              <a:spcBef>
                <a:spcPts val="0"/>
              </a:spcBef>
              <a:spcAft>
                <a:spcPts val="0"/>
              </a:spcAft>
            </a:pPr>
            <a:r>
              <a:rPr lang="pt-BR" sz="1200" b="0" i="0" u="none" strike="noStrike" dirty="0">
                <a:solidFill>
                  <a:srgbClr val="222222"/>
                </a:solidFill>
                <a:effectLst/>
                <a:latin typeface="Arial" panose="020B0604020202020204" pitchFamily="34" charset="0"/>
              </a:rPr>
              <a:t>E afunda </a:t>
            </a:r>
            <a:endParaRPr lang="pt-BR" sz="1200" b="0" dirty="0">
              <a:effectLst/>
            </a:endParaRPr>
          </a:p>
          <a:p>
            <a:pPr marL="8306" rtl="0">
              <a:spcBef>
                <a:spcPts val="0"/>
              </a:spcBef>
              <a:spcAft>
                <a:spcPts val="0"/>
              </a:spcAft>
            </a:pPr>
            <a:r>
              <a:rPr lang="pt-BR" sz="1200" b="0" i="0" u="none" strike="noStrike" dirty="0">
                <a:solidFill>
                  <a:srgbClr val="222222"/>
                </a:solidFill>
                <a:effectLst/>
                <a:latin typeface="Arial" panose="020B0604020202020204" pitchFamily="34" charset="0"/>
              </a:rPr>
              <a:t>Não sou tanajura </a:t>
            </a:r>
            <a:endParaRPr lang="pt-BR" sz="1200" b="0" dirty="0">
              <a:effectLst/>
            </a:endParaRPr>
          </a:p>
          <a:p>
            <a:pPr marL="7912" rtl="0">
              <a:spcBef>
                <a:spcPts val="0"/>
              </a:spcBef>
              <a:spcAft>
                <a:spcPts val="0"/>
              </a:spcAft>
            </a:pPr>
            <a:r>
              <a:rPr lang="pt-BR" sz="1200" b="0" i="0" u="none" strike="noStrike" dirty="0">
                <a:solidFill>
                  <a:srgbClr val="222222"/>
                </a:solidFill>
                <a:effectLst/>
                <a:latin typeface="Arial" panose="020B0604020202020204" pitchFamily="34" charset="0"/>
              </a:rPr>
              <a:t>Mas eu crio asas, </a:t>
            </a:r>
            <a:endParaRPr lang="pt-BR" sz="1200" b="0" dirty="0">
              <a:effectLst/>
            </a:endParaRPr>
          </a:p>
          <a:p>
            <a:pPr marL="4013" rtl="0">
              <a:spcBef>
                <a:spcPts val="0"/>
              </a:spcBef>
              <a:spcAft>
                <a:spcPts val="0"/>
              </a:spcAft>
            </a:pPr>
            <a:r>
              <a:rPr lang="pt-BR" sz="1200" b="0" i="0" u="none" strike="noStrike" dirty="0">
                <a:solidFill>
                  <a:srgbClr val="222222"/>
                </a:solidFill>
                <a:effectLst/>
                <a:latin typeface="Arial" panose="020B0604020202020204" pitchFamily="34" charset="0"/>
              </a:rPr>
              <a:t>Com os vagalumes </a:t>
            </a:r>
            <a:endParaRPr lang="pt-BR" sz="1200" b="0" dirty="0">
              <a:effectLst/>
            </a:endParaRPr>
          </a:p>
          <a:p>
            <a:pPr marL="9652" rtl="0">
              <a:spcBef>
                <a:spcPts val="0"/>
              </a:spcBef>
              <a:spcAft>
                <a:spcPts val="0"/>
              </a:spcAft>
            </a:pPr>
            <a:r>
              <a:rPr lang="pt-BR" sz="1200" b="0" i="0" u="none" strike="noStrike" dirty="0">
                <a:solidFill>
                  <a:srgbClr val="222222"/>
                </a:solidFill>
                <a:effectLst/>
                <a:latin typeface="Arial" panose="020B0604020202020204" pitchFamily="34" charset="0"/>
              </a:rPr>
              <a:t>Eu quero voar, voar </a:t>
            </a:r>
            <a:endParaRPr lang="pt-BR" sz="1200" b="0" dirty="0">
              <a:effectLst/>
            </a:endParaRPr>
          </a:p>
          <a:p>
            <a:pPr marL="3340" rtl="0">
              <a:spcBef>
                <a:spcPts val="0"/>
              </a:spcBef>
              <a:spcAft>
                <a:spcPts val="0"/>
              </a:spcAft>
            </a:pPr>
            <a:r>
              <a:rPr lang="pt-BR" sz="1200" b="0" i="0" u="none" strike="noStrike" dirty="0">
                <a:solidFill>
                  <a:srgbClr val="222222"/>
                </a:solidFill>
                <a:effectLst/>
                <a:latin typeface="Arial" panose="020B0604020202020204" pitchFamily="34" charset="0"/>
              </a:rPr>
              <a:t>O céu estrelado hoje é minha casa </a:t>
            </a:r>
            <a:endParaRPr lang="pt-BR" sz="1200" b="0" dirty="0">
              <a:effectLst/>
            </a:endParaRPr>
          </a:p>
          <a:p>
            <a:pPr marL="9652" rtl="0">
              <a:spcBef>
                <a:spcPts val="0"/>
              </a:spcBef>
              <a:spcAft>
                <a:spcPts val="0"/>
              </a:spcAft>
            </a:pPr>
            <a:r>
              <a:rPr lang="pt-BR" sz="1200" b="0" i="0" u="none" strike="noStrike" dirty="0">
                <a:solidFill>
                  <a:srgbClr val="222222"/>
                </a:solidFill>
                <a:effectLst/>
                <a:latin typeface="Arial" panose="020B0604020202020204" pitchFamily="34" charset="0"/>
              </a:rPr>
              <a:t>Fica mais bonita </a:t>
            </a:r>
            <a:endParaRPr lang="pt-BR" sz="1200" b="0" dirty="0">
              <a:effectLst/>
            </a:endParaRPr>
          </a:p>
          <a:p>
            <a:pPr marL="3340" rtl="0">
              <a:spcBef>
                <a:spcPts val="0"/>
              </a:spcBef>
              <a:spcAft>
                <a:spcPts val="0"/>
              </a:spcAft>
            </a:pPr>
            <a:r>
              <a:rPr lang="pt-BR" sz="1200" b="0" i="0" u="none" strike="noStrike" dirty="0">
                <a:solidFill>
                  <a:srgbClr val="222222"/>
                </a:solidFill>
                <a:effectLst/>
                <a:latin typeface="Arial" panose="020B0604020202020204" pitchFamily="34" charset="0"/>
              </a:rPr>
              <a:t>Quando tem luar, luar </a:t>
            </a:r>
            <a:endParaRPr lang="pt-BR" sz="1200" b="0" dirty="0">
              <a:effectLst/>
            </a:endParaRPr>
          </a:p>
          <a:p>
            <a:pPr marL="3340" rtl="0">
              <a:spcBef>
                <a:spcPts val="0"/>
              </a:spcBef>
              <a:spcAft>
                <a:spcPts val="0"/>
              </a:spcAft>
            </a:pPr>
            <a:r>
              <a:rPr lang="pt-BR" sz="1200" b="0" i="0" u="none" strike="noStrike" dirty="0">
                <a:solidFill>
                  <a:srgbClr val="222222"/>
                </a:solidFill>
                <a:effectLst/>
                <a:latin typeface="Arial" panose="020B0604020202020204" pitchFamily="34" charset="0"/>
              </a:rPr>
              <a:t>Quero acordar </a:t>
            </a:r>
            <a:endParaRPr lang="pt-BR" sz="1200" b="0" dirty="0">
              <a:effectLst/>
            </a:endParaRPr>
          </a:p>
          <a:p>
            <a:pPr marL="4013" rtl="0">
              <a:spcBef>
                <a:spcPts val="0"/>
              </a:spcBef>
              <a:spcAft>
                <a:spcPts val="0"/>
              </a:spcAft>
            </a:pPr>
            <a:r>
              <a:rPr lang="pt-BR" sz="1200" b="0" i="0" u="none" strike="noStrike" dirty="0">
                <a:solidFill>
                  <a:srgbClr val="222222"/>
                </a:solidFill>
                <a:effectLst/>
                <a:latin typeface="Arial" panose="020B0604020202020204" pitchFamily="34" charset="0"/>
              </a:rPr>
              <a:t>Com os passarinhos </a:t>
            </a:r>
            <a:endParaRPr lang="pt-BR" sz="1200" b="0" dirty="0">
              <a:effectLst/>
            </a:endParaRPr>
          </a:p>
          <a:p>
            <a:br>
              <a:rPr lang="pt-BR" sz="1200" dirty="0"/>
            </a:br>
            <a:endParaRPr lang="pt-BR" dirty="0"/>
          </a:p>
        </p:txBody>
      </p:sp>
      <p:sp>
        <p:nvSpPr>
          <p:cNvPr id="9" name="CaixaDeTexto 8">
            <a:extLst>
              <a:ext uri="{FF2B5EF4-FFF2-40B4-BE49-F238E27FC236}">
                <a16:creationId xmlns:a16="http://schemas.microsoft.com/office/drawing/2014/main" id="{2962AAE5-0CF7-DDC9-E16E-0B12B88EB8C0}"/>
              </a:ext>
            </a:extLst>
          </p:cNvPr>
          <p:cNvSpPr txBox="1"/>
          <p:nvPr/>
        </p:nvSpPr>
        <p:spPr>
          <a:xfrm>
            <a:off x="5409603" y="1318022"/>
            <a:ext cx="1996680" cy="4616648"/>
          </a:xfrm>
          <a:prstGeom prst="rect">
            <a:avLst/>
          </a:prstGeom>
          <a:noFill/>
        </p:spPr>
        <p:txBody>
          <a:bodyPr wrap="square">
            <a:spAutoFit/>
          </a:bodyPr>
          <a:lstStyle/>
          <a:p>
            <a:r>
              <a:rPr lang="pt-BR" sz="1400" dirty="0">
                <a:latin typeface="Arial" panose="020B0604020202020204" pitchFamily="34" charset="0"/>
                <a:cs typeface="Arial" panose="020B0604020202020204" pitchFamily="34" charset="0"/>
              </a:rPr>
              <a:t>Cantar uma canção </a:t>
            </a:r>
          </a:p>
          <a:p>
            <a:r>
              <a:rPr lang="pt-BR" sz="1400" dirty="0">
                <a:latin typeface="Arial" panose="020B0604020202020204" pitchFamily="34" charset="0"/>
                <a:cs typeface="Arial" panose="020B0604020202020204" pitchFamily="34" charset="0"/>
              </a:rPr>
              <a:t>Com o sabiá. </a:t>
            </a:r>
          </a:p>
          <a:p>
            <a:r>
              <a:rPr lang="pt-BR" sz="1400" dirty="0">
                <a:latin typeface="Arial" panose="020B0604020202020204" pitchFamily="34" charset="0"/>
                <a:cs typeface="Arial" panose="020B0604020202020204" pitchFamily="34" charset="0"/>
              </a:rPr>
              <a:t>Dizem que verrugas </a:t>
            </a:r>
          </a:p>
          <a:p>
            <a:r>
              <a:rPr lang="pt-BR" sz="1400" dirty="0">
                <a:latin typeface="Arial" panose="020B0604020202020204" pitchFamily="34" charset="0"/>
                <a:cs typeface="Arial" panose="020B0604020202020204" pitchFamily="34" charset="0"/>
              </a:rPr>
              <a:t>São estrelas </a:t>
            </a:r>
          </a:p>
          <a:p>
            <a:r>
              <a:rPr lang="pt-BR" sz="1400" dirty="0">
                <a:latin typeface="Arial" panose="020B0604020202020204" pitchFamily="34" charset="0"/>
                <a:cs typeface="Arial" panose="020B0604020202020204" pitchFamily="34" charset="0"/>
              </a:rPr>
              <a:t>Que a gente conta </a:t>
            </a:r>
          </a:p>
          <a:p>
            <a:r>
              <a:rPr lang="pt-BR" sz="1400" dirty="0">
                <a:latin typeface="Arial" panose="020B0604020202020204" pitchFamily="34" charset="0"/>
                <a:cs typeface="Arial" panose="020B0604020202020204" pitchFamily="34" charset="0"/>
              </a:rPr>
              <a:t>Que a gente aponta </a:t>
            </a:r>
          </a:p>
          <a:p>
            <a:r>
              <a:rPr lang="pt-BR" sz="1400" dirty="0">
                <a:latin typeface="Arial" panose="020B0604020202020204" pitchFamily="34" charset="0"/>
                <a:cs typeface="Arial" panose="020B0604020202020204" pitchFamily="34" charset="0"/>
              </a:rPr>
              <a:t>Antes de dormir, dormir, dormir Eu tenho contado, mas não tem nascido Isso é história de nariz comprido Deixe de mentir, mentir, mentir Os sete anões pequeninos </a:t>
            </a:r>
          </a:p>
          <a:p>
            <a:r>
              <a:rPr lang="pt-BR" sz="1400" dirty="0">
                <a:latin typeface="Arial" panose="020B0604020202020204" pitchFamily="34" charset="0"/>
                <a:cs typeface="Arial" panose="020B0604020202020204" pitchFamily="34" charset="0"/>
              </a:rPr>
              <a:t>Sete corações de meninos </a:t>
            </a:r>
          </a:p>
          <a:p>
            <a:r>
              <a:rPr lang="pt-BR" sz="1400" dirty="0">
                <a:latin typeface="Arial" panose="020B0604020202020204" pitchFamily="34" charset="0"/>
                <a:cs typeface="Arial" panose="020B0604020202020204" pitchFamily="34" charset="0"/>
              </a:rPr>
              <a:t>E a alma leve, leve, leve.. </a:t>
            </a:r>
          </a:p>
          <a:p>
            <a:r>
              <a:rPr lang="pt-BR" sz="1400" dirty="0">
                <a:latin typeface="Arial" panose="020B0604020202020204" pitchFamily="34" charset="0"/>
                <a:cs typeface="Arial" panose="020B0604020202020204" pitchFamily="34" charset="0"/>
              </a:rPr>
              <a:t>São folhas e flores ao vento, </a:t>
            </a:r>
          </a:p>
        </p:txBody>
      </p:sp>
      <p:sp>
        <p:nvSpPr>
          <p:cNvPr id="11" name="CaixaDeTexto 10">
            <a:extLst>
              <a:ext uri="{FF2B5EF4-FFF2-40B4-BE49-F238E27FC236}">
                <a16:creationId xmlns:a16="http://schemas.microsoft.com/office/drawing/2014/main" id="{997FB2CD-8EE1-DC24-51D1-2C19C08E495F}"/>
              </a:ext>
            </a:extLst>
          </p:cNvPr>
          <p:cNvSpPr txBox="1"/>
          <p:nvPr/>
        </p:nvSpPr>
        <p:spPr>
          <a:xfrm>
            <a:off x="8236741" y="1399431"/>
            <a:ext cx="2321721" cy="3108543"/>
          </a:xfrm>
          <a:prstGeom prst="rect">
            <a:avLst/>
          </a:prstGeom>
          <a:noFill/>
        </p:spPr>
        <p:txBody>
          <a:bodyPr wrap="square">
            <a:spAutoFit/>
          </a:bodyPr>
          <a:lstStyle/>
          <a:p>
            <a:r>
              <a:rPr lang="pt-BR" sz="1400" dirty="0">
                <a:latin typeface="Arial" panose="020B0604020202020204" pitchFamily="34" charset="0"/>
                <a:cs typeface="Arial" panose="020B0604020202020204" pitchFamily="34" charset="0"/>
              </a:rPr>
              <a:t>O sorriso e o sentimento, </a:t>
            </a:r>
          </a:p>
          <a:p>
            <a:r>
              <a:rPr lang="pt-BR" sz="1400" dirty="0">
                <a:latin typeface="Arial" panose="020B0604020202020204" pitchFamily="34" charset="0"/>
                <a:cs typeface="Arial" panose="020B0604020202020204" pitchFamily="34" charset="0"/>
              </a:rPr>
              <a:t>Da Branca de Neve, Neve, Neve Não sou tanajura </a:t>
            </a:r>
          </a:p>
          <a:p>
            <a:r>
              <a:rPr lang="pt-BR" sz="1400" dirty="0">
                <a:latin typeface="Arial" panose="020B0604020202020204" pitchFamily="34" charset="0"/>
                <a:cs typeface="Arial" panose="020B0604020202020204" pitchFamily="34" charset="0"/>
              </a:rPr>
              <a:t>Mas eu crio asas, </a:t>
            </a:r>
          </a:p>
          <a:p>
            <a:r>
              <a:rPr lang="pt-BR" sz="1400" dirty="0">
                <a:latin typeface="Arial" panose="020B0604020202020204" pitchFamily="34" charset="0"/>
                <a:cs typeface="Arial" panose="020B0604020202020204" pitchFamily="34" charset="0"/>
              </a:rPr>
              <a:t>Com os vagalumes </a:t>
            </a:r>
          </a:p>
          <a:p>
            <a:r>
              <a:rPr lang="pt-BR" sz="1400" dirty="0">
                <a:latin typeface="Arial" panose="020B0604020202020204" pitchFamily="34" charset="0"/>
                <a:cs typeface="Arial" panose="020B0604020202020204" pitchFamily="34" charset="0"/>
              </a:rPr>
              <a:t>Eu quero voar, voar </a:t>
            </a:r>
          </a:p>
          <a:p>
            <a:r>
              <a:rPr lang="pt-BR" sz="1400" dirty="0">
                <a:latin typeface="Arial" panose="020B0604020202020204" pitchFamily="34" charset="0"/>
                <a:cs typeface="Arial" panose="020B0604020202020204" pitchFamily="34" charset="0"/>
              </a:rPr>
              <a:t>O céu estrelado hoje é minha casa Fica mais bonita </a:t>
            </a:r>
          </a:p>
          <a:p>
            <a:r>
              <a:rPr lang="pt-BR" sz="1400" dirty="0">
                <a:latin typeface="Arial" panose="020B0604020202020204" pitchFamily="34" charset="0"/>
                <a:cs typeface="Arial" panose="020B0604020202020204" pitchFamily="34" charset="0"/>
              </a:rPr>
              <a:t>Quando tem luar, luar </a:t>
            </a:r>
          </a:p>
          <a:p>
            <a:r>
              <a:rPr lang="pt-BR" sz="1400" dirty="0">
                <a:latin typeface="Arial" panose="020B0604020202020204" pitchFamily="34" charset="0"/>
                <a:cs typeface="Arial" panose="020B0604020202020204" pitchFamily="34" charset="0"/>
              </a:rPr>
              <a:t>Quero acordar </a:t>
            </a:r>
          </a:p>
          <a:p>
            <a:r>
              <a:rPr lang="pt-BR" sz="1400" dirty="0">
                <a:latin typeface="Arial" panose="020B0604020202020204" pitchFamily="34" charset="0"/>
                <a:cs typeface="Arial" panose="020B0604020202020204" pitchFamily="34" charset="0"/>
              </a:rPr>
              <a:t>Com os passarinhos </a:t>
            </a:r>
          </a:p>
          <a:p>
            <a:r>
              <a:rPr lang="pt-BR" sz="1400" dirty="0">
                <a:latin typeface="Arial" panose="020B0604020202020204" pitchFamily="34" charset="0"/>
                <a:cs typeface="Arial" panose="020B0604020202020204" pitchFamily="34" charset="0"/>
              </a:rPr>
              <a:t>Cantar uma canção </a:t>
            </a:r>
          </a:p>
          <a:p>
            <a:r>
              <a:rPr lang="pt-BR" sz="1400" dirty="0">
                <a:latin typeface="Arial" panose="020B0604020202020204" pitchFamily="34" charset="0"/>
                <a:cs typeface="Arial" panose="020B0604020202020204" pitchFamily="34" charset="0"/>
              </a:rPr>
              <a:t>Com o sabiá.</a:t>
            </a:r>
          </a:p>
        </p:txBody>
      </p:sp>
      <p:pic>
        <p:nvPicPr>
          <p:cNvPr id="6" name="Imagem 5">
            <a:extLst>
              <a:ext uri="{FF2B5EF4-FFF2-40B4-BE49-F238E27FC236}">
                <a16:creationId xmlns:a16="http://schemas.microsoft.com/office/drawing/2014/main" id="{D1CDC45E-21CA-350C-2085-0423C58FC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6741" y="4507974"/>
            <a:ext cx="1914525" cy="1914525"/>
          </a:xfrm>
          <a:prstGeom prst="rect">
            <a:avLst/>
          </a:prstGeom>
        </p:spPr>
      </p:pic>
      <p:pic>
        <p:nvPicPr>
          <p:cNvPr id="2" name="Imagem 1">
            <a:extLst>
              <a:ext uri="{FF2B5EF4-FFF2-40B4-BE49-F238E27FC236}">
                <a16:creationId xmlns:a16="http://schemas.microsoft.com/office/drawing/2014/main" id="{3372CCFB-5989-29BB-1330-B21EB03A6C1F}"/>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35486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B13E1C9-6845-F3D4-694E-2BB0A1DDCC14}"/>
              </a:ext>
            </a:extLst>
          </p:cNvPr>
          <p:cNvSpPr txBox="1"/>
          <p:nvPr/>
        </p:nvSpPr>
        <p:spPr>
          <a:xfrm>
            <a:off x="1875234" y="700088"/>
            <a:ext cx="8811815" cy="6786473"/>
          </a:xfrm>
          <a:prstGeom prst="rect">
            <a:avLst/>
          </a:prstGeom>
          <a:noFill/>
        </p:spPr>
        <p:txBody>
          <a:bodyPr wrap="square">
            <a:spAutoFit/>
          </a:bodyPr>
          <a:lstStyle/>
          <a:p>
            <a:pPr marL="713245" rtl="0">
              <a:spcBef>
                <a:spcPts val="0"/>
              </a:spcBef>
              <a:spcAft>
                <a:spcPts val="0"/>
              </a:spcAft>
            </a:pPr>
            <a:r>
              <a:rPr lang="pt-BR" sz="1800" b="1" i="0" u="none" strike="noStrike" dirty="0">
                <a:solidFill>
                  <a:srgbClr val="222222"/>
                </a:solidFill>
                <a:effectLst/>
                <a:latin typeface="Arial" panose="020B0604020202020204" pitchFamily="34" charset="0"/>
              </a:rPr>
              <a:t>                                Agora é sua vez...  </a:t>
            </a:r>
            <a:endParaRPr lang="pt-BR" b="1" dirty="0">
              <a:effectLst/>
            </a:endParaRPr>
          </a:p>
          <a:p>
            <a:pPr marL="734301" algn="just" rtl="0">
              <a:spcBef>
                <a:spcPts val="1667"/>
              </a:spcBef>
              <a:spcAft>
                <a:spcPts val="0"/>
              </a:spcAft>
            </a:pPr>
            <a:r>
              <a:rPr lang="pt-BR" sz="1800" b="0" i="0" u="none" strike="noStrike" dirty="0">
                <a:solidFill>
                  <a:srgbClr val="222222"/>
                </a:solidFill>
                <a:effectLst/>
                <a:latin typeface="Calibri" panose="020F0502020204030204" pitchFamily="34" charset="0"/>
              </a:rPr>
              <a:t>Depois de ter lido a história e escutado a canção: </a:t>
            </a:r>
            <a:endParaRPr lang="pt-BR" b="0" dirty="0">
              <a:effectLst/>
            </a:endParaRPr>
          </a:p>
          <a:p>
            <a:pPr marL="1373594" indent="-285750" algn="just" rtl="0">
              <a:spcBef>
                <a:spcPts val="918"/>
              </a:spcBef>
              <a:spcAft>
                <a:spcPts val="0"/>
              </a:spcAft>
              <a:buFont typeface="Arial" panose="020B0604020202020204" pitchFamily="34" charset="0"/>
              <a:buChar char="•"/>
            </a:pPr>
            <a:r>
              <a:rPr lang="pt-BR" sz="1800" b="0" i="0" u="none" strike="noStrike" dirty="0">
                <a:solidFill>
                  <a:srgbClr val="222222"/>
                </a:solidFill>
                <a:effectLst/>
                <a:latin typeface="Calibri" panose="020F0502020204030204" pitchFamily="34" charset="0"/>
              </a:rPr>
              <a:t>O que a elas tem em comum? </a:t>
            </a:r>
            <a:endParaRPr lang="pt-BR" b="0" dirty="0">
              <a:effectLst/>
            </a:endParaRPr>
          </a:p>
          <a:p>
            <a:pPr marL="1373594" indent="-285750" algn="just" rtl="0">
              <a:spcBef>
                <a:spcPts val="1026"/>
              </a:spcBef>
              <a:spcAft>
                <a:spcPts val="0"/>
              </a:spcAft>
              <a:buFont typeface="Arial" panose="020B0604020202020204" pitchFamily="34" charset="0"/>
              <a:buChar char="•"/>
            </a:pPr>
            <a:r>
              <a:rPr lang="pt-BR" sz="1800" b="0" i="0" u="none" strike="noStrike" dirty="0">
                <a:solidFill>
                  <a:srgbClr val="222222"/>
                </a:solidFill>
                <a:effectLst/>
                <a:latin typeface="Calibri" panose="020F0502020204030204" pitchFamily="34" charset="0"/>
              </a:rPr>
              <a:t>O que você aprendeu com a história e com a letra da canção? </a:t>
            </a:r>
            <a:endParaRPr lang="pt-BR" b="0" dirty="0">
              <a:effectLst/>
            </a:endParaRPr>
          </a:p>
          <a:p>
            <a:pPr marL="717004" marR="155639" algn="just" rtl="0">
              <a:lnSpc>
                <a:spcPct val="150000"/>
              </a:lnSpc>
              <a:spcBef>
                <a:spcPts val="1782"/>
              </a:spcBef>
              <a:spcAft>
                <a:spcPts val="0"/>
              </a:spcAft>
            </a:pPr>
            <a:r>
              <a:rPr lang="pt-BR" sz="1800" b="0" i="0" u="none" strike="noStrike" dirty="0">
                <a:solidFill>
                  <a:srgbClr val="222222"/>
                </a:solidFill>
                <a:effectLst/>
                <a:latin typeface="Calibri" panose="020F0502020204030204" pitchFamily="34" charset="0"/>
              </a:rPr>
              <a:t>Voando como os vagalumes e os passarinhos, cantando como o sabiá sobre o ombro  do jovem pequenino, imagine-se no campo, sentindo o abraço da natureza. </a:t>
            </a:r>
          </a:p>
          <a:p>
            <a:pPr marL="717004" marR="155639" algn="just" rtl="0">
              <a:lnSpc>
                <a:spcPct val="150000"/>
              </a:lnSpc>
              <a:spcBef>
                <a:spcPts val="1782"/>
              </a:spcBef>
              <a:spcAft>
                <a:spcPts val="0"/>
              </a:spcAft>
            </a:pPr>
            <a:r>
              <a:rPr lang="pt-BR" sz="1800" b="1" i="0" u="none" strike="noStrike" dirty="0">
                <a:solidFill>
                  <a:srgbClr val="222222"/>
                </a:solidFill>
                <a:effectLst/>
                <a:latin typeface="Calibri" panose="020F0502020204030204" pitchFamily="34" charset="0"/>
              </a:rPr>
              <a:t>Escolha </a:t>
            </a:r>
            <a:r>
              <a:rPr lang="pt-BR" sz="1800" b="0" i="0" u="none" strike="noStrike" dirty="0">
                <a:solidFill>
                  <a:srgbClr val="222222"/>
                </a:solidFill>
                <a:effectLst/>
                <a:latin typeface="Calibri" panose="020F0502020204030204" pitchFamily="34" charset="0"/>
              </a:rPr>
              <a:t>uma forma de expressar o que você imaginou:</a:t>
            </a:r>
          </a:p>
          <a:p>
            <a:pPr marL="717004" marR="155639" algn="just" rtl="0">
              <a:lnSpc>
                <a:spcPct val="150000"/>
              </a:lnSpc>
              <a:spcBef>
                <a:spcPts val="1782"/>
              </a:spcBef>
              <a:spcAft>
                <a:spcPts val="0"/>
              </a:spcAft>
            </a:pPr>
            <a:r>
              <a:rPr lang="pt-BR" sz="1800" b="0" i="0" u="none" strike="noStrike" dirty="0">
                <a:solidFill>
                  <a:srgbClr val="222222"/>
                </a:solidFill>
                <a:effectLst/>
                <a:latin typeface="Noto Sans Symbols"/>
              </a:rPr>
              <a:t>✔ </a:t>
            </a:r>
            <a:r>
              <a:rPr lang="pt-BR" sz="1800" b="0" i="0" u="none" strike="noStrike" dirty="0">
                <a:solidFill>
                  <a:srgbClr val="222222"/>
                </a:solidFill>
                <a:effectLst/>
                <a:latin typeface="Calibri" panose="020F0502020204030204" pitchFamily="34" charset="0"/>
              </a:rPr>
              <a:t>Um texto com suas próprias palavras ou </a:t>
            </a:r>
            <a:endParaRPr lang="pt-BR" b="0" dirty="0">
              <a:effectLst/>
            </a:endParaRPr>
          </a:p>
          <a:p>
            <a:pPr algn="just">
              <a:lnSpc>
                <a:spcPct val="150000"/>
              </a:lnSpc>
            </a:pPr>
            <a:r>
              <a:rPr lang="pt-BR" sz="1800" b="0" i="0" u="none" strike="noStrike" dirty="0">
                <a:solidFill>
                  <a:srgbClr val="222222"/>
                </a:solidFill>
                <a:effectLst/>
                <a:latin typeface="Noto Sans Symbols"/>
              </a:rPr>
              <a:t>              ✔ </a:t>
            </a:r>
            <a:r>
              <a:rPr lang="pt-BR" sz="1800" b="0" i="0" u="none" strike="noStrike" dirty="0">
                <a:solidFill>
                  <a:srgbClr val="222222"/>
                </a:solidFill>
                <a:effectLst/>
                <a:latin typeface="Calibri" panose="020F0502020204030204" pitchFamily="34" charset="0"/>
              </a:rPr>
              <a:t>Com gestos numa dança </a:t>
            </a:r>
          </a:p>
          <a:p>
            <a:pPr algn="just">
              <a:lnSpc>
                <a:spcPct val="150000"/>
              </a:lnSpc>
            </a:pPr>
            <a:r>
              <a:rPr lang="pt-BR" sz="1800" b="0" i="0" u="none" strike="noStrike" dirty="0">
                <a:solidFill>
                  <a:srgbClr val="222222"/>
                </a:solidFill>
                <a:effectLst/>
                <a:latin typeface="Noto Sans Symbols"/>
              </a:rPr>
              <a:t>              ✔ </a:t>
            </a:r>
            <a:r>
              <a:rPr lang="pt-BR" sz="1800" b="0" i="0" u="none" strike="noStrike" dirty="0">
                <a:solidFill>
                  <a:srgbClr val="222222"/>
                </a:solidFill>
                <a:effectLst/>
                <a:latin typeface="Calibri" panose="020F0502020204030204" pitchFamily="34" charset="0"/>
              </a:rPr>
              <a:t>Desenhando e pintando o que imaginou da história e da letra da canção, </a:t>
            </a:r>
          </a:p>
          <a:p>
            <a:pPr algn="just">
              <a:lnSpc>
                <a:spcPct val="150000"/>
              </a:lnSpc>
            </a:pPr>
            <a:r>
              <a:rPr lang="pt-BR" sz="1800" b="0" i="0" u="none" strike="noStrike" dirty="0">
                <a:solidFill>
                  <a:srgbClr val="222222"/>
                </a:solidFill>
                <a:effectLst/>
                <a:latin typeface="Calibri" panose="020F0502020204030204" pitchFamily="34" charset="0"/>
              </a:rPr>
              <a:t>           utilizando o material que tiver disponível.</a:t>
            </a:r>
            <a:endParaRPr lang="pt-BR" dirty="0"/>
          </a:p>
          <a:p>
            <a:pPr marL="722351" marR="155639" indent="-5347" rtl="0">
              <a:spcBef>
                <a:spcPts val="1782"/>
              </a:spcBef>
              <a:spcAft>
                <a:spcPts val="0"/>
              </a:spcAft>
            </a:pPr>
            <a:endParaRPr lang="pt-BR" sz="1800" b="0" i="0" u="none" strike="noStrike" dirty="0">
              <a:solidFill>
                <a:srgbClr val="222222"/>
              </a:solidFill>
              <a:effectLst/>
              <a:latin typeface="Calibri" panose="020F0502020204030204" pitchFamily="34" charset="0"/>
            </a:endParaRPr>
          </a:p>
          <a:p>
            <a:pPr marL="722351" marR="155639" indent="-5347" rtl="0">
              <a:spcBef>
                <a:spcPts val="1782"/>
              </a:spcBef>
              <a:spcAft>
                <a:spcPts val="0"/>
              </a:spcAft>
            </a:pPr>
            <a:endParaRPr lang="pt-BR" dirty="0">
              <a:solidFill>
                <a:srgbClr val="222222"/>
              </a:solidFill>
              <a:latin typeface="Calibri" panose="020F0502020204030204" pitchFamily="34" charset="0"/>
            </a:endParaRPr>
          </a:p>
          <a:p>
            <a:pPr marL="722351" marR="155639" indent="-5347" rtl="0">
              <a:spcBef>
                <a:spcPts val="1782"/>
              </a:spcBef>
              <a:spcAft>
                <a:spcPts val="0"/>
              </a:spcAft>
            </a:pPr>
            <a:endParaRPr lang="pt-BR" sz="1800" b="0" i="0" u="none" strike="noStrike" dirty="0">
              <a:solidFill>
                <a:srgbClr val="222222"/>
              </a:solidFill>
              <a:effectLst/>
              <a:latin typeface="Calibri" panose="020F0502020204030204" pitchFamily="34" charset="0"/>
            </a:endParaRPr>
          </a:p>
        </p:txBody>
      </p:sp>
      <p:pic>
        <p:nvPicPr>
          <p:cNvPr id="2" name="Imagem 1">
            <a:extLst>
              <a:ext uri="{FF2B5EF4-FFF2-40B4-BE49-F238E27FC236}">
                <a16:creationId xmlns:a16="http://schemas.microsoft.com/office/drawing/2014/main" id="{5EF4A7F5-DE65-9F17-8FA1-F6665D9E5507}"/>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43453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F6B89DD-72CE-FEF0-9163-4701EA162A7F}"/>
              </a:ext>
            </a:extLst>
          </p:cNvPr>
          <p:cNvSpPr txBox="1"/>
          <p:nvPr/>
        </p:nvSpPr>
        <p:spPr>
          <a:xfrm>
            <a:off x="1509117" y="426575"/>
            <a:ext cx="4870252" cy="6004849"/>
          </a:xfrm>
          <a:prstGeom prst="rect">
            <a:avLst/>
          </a:prstGeom>
          <a:noFill/>
        </p:spPr>
        <p:txBody>
          <a:bodyPr wrap="square">
            <a:spAutoFit/>
          </a:bodyPr>
          <a:lstStyle/>
          <a:p>
            <a:pPr algn="ctr"/>
            <a:r>
              <a:rPr lang="pt-BR" b="1" dirty="0"/>
              <a:t>5 - Teatro -  Gestualidade</a:t>
            </a:r>
          </a:p>
          <a:p>
            <a:pPr algn="just"/>
            <a:endParaRPr lang="pt-BR" dirty="0"/>
          </a:p>
          <a:p>
            <a:pPr algn="just">
              <a:lnSpc>
                <a:spcPct val="150000"/>
              </a:lnSpc>
            </a:pPr>
            <a:r>
              <a:rPr lang="pt-BR" dirty="0"/>
              <a:t>Provavelmente, você já parou para pensar sobre quem somos; sobre o modo como nos vestimos, e de como nos movimentamos, gesticulamos, falamos, dançamos. Tudo isso diz muito sobre a nossa identidade. Nesta unidade, nosso estudo terá como tema o corpo que imita, para dar início sobre nossos estudos da linguagem teatral. Lendo arte olhamos no espelho todos os dias para arrumar o cabelo, escovar os dentes e ajeitar a roupa. Os espelhos nos ajudam saber como estamos, olhe ao lado a obra do artista Pablo Picasso em que ele retratou um desses momentos</a:t>
            </a:r>
          </a:p>
          <a:p>
            <a:pPr algn="just">
              <a:lnSpc>
                <a:spcPct val="150000"/>
              </a:lnSpc>
            </a:pPr>
            <a:r>
              <a:rPr lang="pt-BR" dirty="0"/>
              <a:t>Em que nos apreciamos.</a:t>
            </a:r>
          </a:p>
        </p:txBody>
      </p:sp>
      <p:sp>
        <p:nvSpPr>
          <p:cNvPr id="2" name="CaixaDeTexto 1">
            <a:extLst>
              <a:ext uri="{FF2B5EF4-FFF2-40B4-BE49-F238E27FC236}">
                <a16:creationId xmlns:a16="http://schemas.microsoft.com/office/drawing/2014/main" id="{541326D4-3E83-27EB-54DE-92569BA3D444}"/>
              </a:ext>
            </a:extLst>
          </p:cNvPr>
          <p:cNvSpPr txBox="1"/>
          <p:nvPr/>
        </p:nvSpPr>
        <p:spPr>
          <a:xfrm>
            <a:off x="7502526" y="5443266"/>
            <a:ext cx="2855912" cy="307777"/>
          </a:xfrm>
          <a:prstGeom prst="rect">
            <a:avLst/>
          </a:prstGeom>
          <a:noFill/>
        </p:spPr>
        <p:txBody>
          <a:bodyPr wrap="square" rtlCol="0">
            <a:spAutoFit/>
          </a:bodyPr>
          <a:lstStyle/>
          <a:p>
            <a:r>
              <a:rPr lang="pt-BR" sz="1400" dirty="0"/>
              <a:t>Mulher no espelho - Pablo Picasso</a:t>
            </a:r>
          </a:p>
        </p:txBody>
      </p:sp>
      <p:pic>
        <p:nvPicPr>
          <p:cNvPr id="1026" name="Picture 2">
            <a:extLst>
              <a:ext uri="{FF2B5EF4-FFF2-40B4-BE49-F238E27FC236}">
                <a16:creationId xmlns:a16="http://schemas.microsoft.com/office/drawing/2014/main" id="{8E025909-E536-30CA-A07F-4FCF209C1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138" y="654526"/>
            <a:ext cx="3724870" cy="467471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213C5189-B90C-7526-89D5-79F7918F014D}"/>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74528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BC22A81-7DEA-AFA1-886E-8D8EAA1C439D}"/>
              </a:ext>
            </a:extLst>
          </p:cNvPr>
          <p:cNvSpPr txBox="1"/>
          <p:nvPr/>
        </p:nvSpPr>
        <p:spPr>
          <a:xfrm>
            <a:off x="1046560" y="572572"/>
            <a:ext cx="6093618" cy="369332"/>
          </a:xfrm>
          <a:prstGeom prst="rect">
            <a:avLst/>
          </a:prstGeom>
          <a:noFill/>
        </p:spPr>
        <p:txBody>
          <a:bodyPr wrap="square">
            <a:spAutoFit/>
          </a:bodyPr>
          <a:lstStyle/>
          <a:p>
            <a:r>
              <a:rPr lang="pt-BR" dirty="0"/>
              <a:t>Agora observe as imagens abaixo das obras de Caravaggio :</a:t>
            </a:r>
          </a:p>
        </p:txBody>
      </p:sp>
      <p:pic>
        <p:nvPicPr>
          <p:cNvPr id="4" name="Picture 2" descr="Arte e Artistas - Biografia de Caravaggio e suas principais obras">
            <a:extLst>
              <a:ext uri="{FF2B5EF4-FFF2-40B4-BE49-F238E27FC236}">
                <a16:creationId xmlns:a16="http://schemas.microsoft.com/office/drawing/2014/main" id="{D880A870-DEF9-037C-9501-99944D796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34" y="1083349"/>
            <a:ext cx="5255666" cy="381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7B80E5-792C-3917-7805-6AB2E15C8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3" y="1083348"/>
            <a:ext cx="5372091" cy="3819525"/>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0A556EF-CFA8-1767-4CE1-6F8890A33F5A}"/>
              </a:ext>
            </a:extLst>
          </p:cNvPr>
          <p:cNvSpPr txBox="1"/>
          <p:nvPr/>
        </p:nvSpPr>
        <p:spPr>
          <a:xfrm>
            <a:off x="930821" y="4982765"/>
            <a:ext cx="5074691" cy="523220"/>
          </a:xfrm>
          <a:prstGeom prst="rect">
            <a:avLst/>
          </a:prstGeom>
          <a:noFill/>
        </p:spPr>
        <p:txBody>
          <a:bodyPr wrap="square">
            <a:spAutoFit/>
          </a:bodyPr>
          <a:lstStyle/>
          <a:p>
            <a:r>
              <a:rPr lang="pt-BR" sz="1400" b="0" i="0" dirty="0">
                <a:effectLst/>
                <a:latin typeface="Karla" pitchFamily="2" charset="0"/>
              </a:rPr>
              <a:t>Marta e maria </a:t>
            </a:r>
            <a:r>
              <a:rPr lang="pt-BR" sz="1400" dirty="0">
                <a:latin typeface="Karla" pitchFamily="2" charset="0"/>
              </a:rPr>
              <a:t>M</a:t>
            </a:r>
            <a:r>
              <a:rPr lang="pt-BR" sz="1400" b="0" i="0" dirty="0">
                <a:effectLst/>
                <a:latin typeface="Karla" pitchFamily="2" charset="0"/>
              </a:rPr>
              <a:t>adalena. 1598 – localização: instituto de artes de </a:t>
            </a:r>
            <a:r>
              <a:rPr lang="pt-BR" sz="1400" dirty="0">
                <a:latin typeface="Karla" pitchFamily="2" charset="0"/>
              </a:rPr>
              <a:t>D</a:t>
            </a:r>
            <a:r>
              <a:rPr lang="pt-BR" sz="1400" b="0" i="0" dirty="0">
                <a:effectLst/>
                <a:latin typeface="Karla" pitchFamily="2" charset="0"/>
              </a:rPr>
              <a:t>etroit, </a:t>
            </a:r>
            <a:r>
              <a:rPr lang="pt-BR" sz="1400" dirty="0">
                <a:latin typeface="Karla" pitchFamily="2" charset="0"/>
              </a:rPr>
              <a:t>M</a:t>
            </a:r>
            <a:r>
              <a:rPr lang="pt-BR" sz="1400" b="0" i="0" dirty="0">
                <a:effectLst/>
                <a:latin typeface="Karla" pitchFamily="2" charset="0"/>
              </a:rPr>
              <a:t>ichigan (EUA)</a:t>
            </a:r>
            <a:endParaRPr lang="pt-BR" sz="1400" dirty="0"/>
          </a:p>
        </p:txBody>
      </p:sp>
      <p:sp>
        <p:nvSpPr>
          <p:cNvPr id="9" name="CaixaDeTexto 8">
            <a:extLst>
              <a:ext uri="{FF2B5EF4-FFF2-40B4-BE49-F238E27FC236}">
                <a16:creationId xmlns:a16="http://schemas.microsoft.com/office/drawing/2014/main" id="{DB5B0912-6AF1-A047-183C-F5669F777E2A}"/>
              </a:ext>
            </a:extLst>
          </p:cNvPr>
          <p:cNvSpPr txBox="1"/>
          <p:nvPr/>
        </p:nvSpPr>
        <p:spPr>
          <a:xfrm>
            <a:off x="6795821" y="4982765"/>
            <a:ext cx="4815143" cy="523220"/>
          </a:xfrm>
          <a:prstGeom prst="rect">
            <a:avLst/>
          </a:prstGeom>
          <a:noFill/>
        </p:spPr>
        <p:txBody>
          <a:bodyPr wrap="square">
            <a:spAutoFit/>
          </a:bodyPr>
          <a:lstStyle/>
          <a:p>
            <a:r>
              <a:rPr lang="pt-BR" sz="1400" b="0" i="0" dirty="0">
                <a:effectLst/>
                <a:latin typeface="Karla" pitchFamily="2" charset="0"/>
              </a:rPr>
              <a:t>A ceia em </a:t>
            </a:r>
            <a:r>
              <a:rPr lang="pt-BR" sz="1400" dirty="0">
                <a:latin typeface="Karla" pitchFamily="2" charset="0"/>
              </a:rPr>
              <a:t>E</a:t>
            </a:r>
            <a:r>
              <a:rPr lang="pt-BR" sz="1400" b="0" i="0" dirty="0">
                <a:effectLst/>
                <a:latin typeface="Karla" pitchFamily="2" charset="0"/>
              </a:rPr>
              <a:t>maús. 1601. Óleo sobre tela</a:t>
            </a:r>
          </a:p>
          <a:p>
            <a:r>
              <a:rPr lang="pt-BR" sz="1400" b="0" i="0" dirty="0">
                <a:effectLst/>
                <a:latin typeface="Karla" pitchFamily="2" charset="0"/>
              </a:rPr>
              <a:t> (141 × 196.2 cm) – </a:t>
            </a:r>
            <a:r>
              <a:rPr lang="pt-BR" sz="1400" b="0" i="0" dirty="0" err="1">
                <a:effectLst/>
                <a:latin typeface="Karla" pitchFamily="2" charset="0"/>
              </a:rPr>
              <a:t>National</a:t>
            </a:r>
            <a:r>
              <a:rPr lang="pt-BR" sz="1400" b="0" i="0" dirty="0">
                <a:effectLst/>
                <a:latin typeface="Karla" pitchFamily="2" charset="0"/>
              </a:rPr>
              <a:t> </a:t>
            </a:r>
            <a:r>
              <a:rPr lang="pt-BR" sz="1400" b="0" i="0" dirty="0" err="1">
                <a:effectLst/>
                <a:latin typeface="Karla" pitchFamily="2" charset="0"/>
              </a:rPr>
              <a:t>Gallery</a:t>
            </a:r>
            <a:r>
              <a:rPr lang="pt-BR" sz="1400" b="0" i="0" dirty="0">
                <a:effectLst/>
                <a:latin typeface="Karla" pitchFamily="2" charset="0"/>
              </a:rPr>
              <a:t>, Londres</a:t>
            </a:r>
            <a:endParaRPr lang="pt-BR" sz="1400" dirty="0"/>
          </a:p>
        </p:txBody>
      </p:sp>
      <p:pic>
        <p:nvPicPr>
          <p:cNvPr id="2" name="Imagem 1">
            <a:extLst>
              <a:ext uri="{FF2B5EF4-FFF2-40B4-BE49-F238E27FC236}">
                <a16:creationId xmlns:a16="http://schemas.microsoft.com/office/drawing/2014/main" id="{2632E31F-79DC-D4C7-37BF-F72AF403C2A0}"/>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790206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EAE9410-9EDE-6310-0545-8FB12C466757}"/>
              </a:ext>
            </a:extLst>
          </p:cNvPr>
          <p:cNvSpPr txBox="1"/>
          <p:nvPr/>
        </p:nvSpPr>
        <p:spPr>
          <a:xfrm>
            <a:off x="704849" y="751344"/>
            <a:ext cx="7868840" cy="5355312"/>
          </a:xfrm>
          <a:prstGeom prst="rect">
            <a:avLst/>
          </a:prstGeom>
          <a:noFill/>
        </p:spPr>
        <p:txBody>
          <a:bodyPr wrap="square">
            <a:spAutoFit/>
          </a:bodyPr>
          <a:lstStyle/>
          <a:p>
            <a:r>
              <a:rPr lang="pt-BR" dirty="0"/>
              <a:t>Descreva as semelhanças  e diferenças que você encontrou entre essas duas obras.</a:t>
            </a:r>
          </a:p>
          <a:p>
            <a:endParaRPr lang="pt-BR" dirty="0"/>
          </a:p>
          <a:p>
            <a:endParaRPr lang="pt-BR" dirty="0"/>
          </a:p>
          <a:p>
            <a:r>
              <a:rPr lang="pt-BR" dirty="0"/>
              <a:t>Anote os títulos das obras e os nome do artista.</a:t>
            </a:r>
          </a:p>
          <a:p>
            <a:endParaRPr lang="pt-BR" dirty="0"/>
          </a:p>
          <a:p>
            <a:endParaRPr lang="pt-BR" dirty="0"/>
          </a:p>
          <a:p>
            <a:r>
              <a:rPr lang="pt-BR" dirty="0"/>
              <a:t>A pintura de Caravaggio e se inspirou nela para criar a sua obra. </a:t>
            </a:r>
          </a:p>
          <a:p>
            <a:endParaRPr lang="pt-BR" dirty="0"/>
          </a:p>
          <a:p>
            <a:r>
              <a:rPr lang="pt-BR" dirty="0"/>
              <a:t>O fato de observar, de copiar e de nos inspirarmos no outro acontece desde bebê.</a:t>
            </a:r>
          </a:p>
          <a:p>
            <a:r>
              <a:rPr lang="pt-BR" dirty="0"/>
              <a:t>É assim que aprendemos maneira de nos movimentar, de nos expressar, de andar, falar,</a:t>
            </a:r>
          </a:p>
          <a:p>
            <a:r>
              <a:rPr lang="pt-BR" dirty="0"/>
              <a:t>Comer, escrever, dançar, entre tantas outras coisas.</a:t>
            </a:r>
          </a:p>
          <a:p>
            <a:r>
              <a:rPr lang="pt-BR" dirty="0"/>
              <a:t>Certamente você se lembra de algum movimento que aprendeu a fazer, imitando</a:t>
            </a:r>
          </a:p>
          <a:p>
            <a:r>
              <a:rPr lang="pt-BR" dirty="0"/>
              <a:t>Outras pessoas.</a:t>
            </a:r>
          </a:p>
          <a:p>
            <a:endParaRPr lang="pt-BR" dirty="0"/>
          </a:p>
          <a:p>
            <a:endParaRPr lang="pt-BR" dirty="0"/>
          </a:p>
          <a:p>
            <a:r>
              <a:rPr lang="pt-BR" dirty="0"/>
              <a:t> Descreva um que tenha sido significativo.</a:t>
            </a:r>
          </a:p>
          <a:p>
            <a:endParaRPr lang="pt-BR" dirty="0"/>
          </a:p>
        </p:txBody>
      </p:sp>
      <p:pic>
        <p:nvPicPr>
          <p:cNvPr id="4" name="Imagem 3">
            <a:extLst>
              <a:ext uri="{FF2B5EF4-FFF2-40B4-BE49-F238E27FC236}">
                <a16:creationId xmlns:a16="http://schemas.microsoft.com/office/drawing/2014/main" id="{8A27C768-44D5-70E7-72AB-B22C54980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428" y="751344"/>
            <a:ext cx="2870598" cy="2870598"/>
          </a:xfrm>
          <a:prstGeom prst="rect">
            <a:avLst/>
          </a:prstGeom>
        </p:spPr>
      </p:pic>
      <p:sp>
        <p:nvSpPr>
          <p:cNvPr id="6" name="CaixaDeTexto 5">
            <a:extLst>
              <a:ext uri="{FF2B5EF4-FFF2-40B4-BE49-F238E27FC236}">
                <a16:creationId xmlns:a16="http://schemas.microsoft.com/office/drawing/2014/main" id="{3B3C75D5-9B79-B531-1C7F-3C15E769348E}"/>
              </a:ext>
            </a:extLst>
          </p:cNvPr>
          <p:cNvSpPr txBox="1"/>
          <p:nvPr/>
        </p:nvSpPr>
        <p:spPr>
          <a:xfrm>
            <a:off x="9290448" y="3621942"/>
            <a:ext cx="2339578" cy="923330"/>
          </a:xfrm>
          <a:prstGeom prst="rect">
            <a:avLst/>
          </a:prstGeom>
          <a:noFill/>
        </p:spPr>
        <p:txBody>
          <a:bodyPr wrap="square">
            <a:spAutoFit/>
          </a:bodyPr>
          <a:lstStyle/>
          <a:p>
            <a:r>
              <a:rPr lang="pt-BR" sz="1800" dirty="0"/>
              <a:t>QR </a:t>
            </a:r>
            <a:r>
              <a:rPr lang="pt-BR" dirty="0" err="1"/>
              <a:t>C</a:t>
            </a:r>
            <a:r>
              <a:rPr lang="pt-BR" sz="1800" dirty="0" err="1"/>
              <a:t>ode</a:t>
            </a:r>
            <a:r>
              <a:rPr lang="pt-BR" sz="1800" dirty="0"/>
              <a:t> –Obra Mulher no espelho Pablo Picasso</a:t>
            </a:r>
          </a:p>
        </p:txBody>
      </p:sp>
      <p:pic>
        <p:nvPicPr>
          <p:cNvPr id="2" name="Imagem 1">
            <a:extLst>
              <a:ext uri="{FF2B5EF4-FFF2-40B4-BE49-F238E27FC236}">
                <a16:creationId xmlns:a16="http://schemas.microsoft.com/office/drawing/2014/main" id="{0008EAF3-B465-0C5B-9EA5-FAFBFFB16BB4}"/>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034037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070EB5F-6EDC-E3D3-04AB-78D80D136AD5}"/>
              </a:ext>
            </a:extLst>
          </p:cNvPr>
          <p:cNvSpPr txBox="1"/>
          <p:nvPr/>
        </p:nvSpPr>
        <p:spPr>
          <a:xfrm>
            <a:off x="481012" y="742949"/>
            <a:ext cx="8182570" cy="5727850"/>
          </a:xfrm>
          <a:prstGeom prst="rect">
            <a:avLst/>
          </a:prstGeom>
          <a:noFill/>
        </p:spPr>
        <p:txBody>
          <a:bodyPr wrap="square">
            <a:spAutoFit/>
          </a:bodyPr>
          <a:lstStyle/>
          <a:p>
            <a:pPr algn="ctr"/>
            <a:r>
              <a:rPr lang="pt-BR" b="1" dirty="0"/>
              <a:t>6 - Música - cultura afro</a:t>
            </a:r>
          </a:p>
          <a:p>
            <a:pPr algn="ctr"/>
            <a:endParaRPr lang="pt-BR" b="1" dirty="0"/>
          </a:p>
          <a:p>
            <a:pPr algn="ctr"/>
            <a:r>
              <a:rPr lang="pt-BR" b="1" dirty="0"/>
              <a:t>Pensando arte</a:t>
            </a:r>
          </a:p>
          <a:p>
            <a:pPr algn="ctr"/>
            <a:endParaRPr lang="pt-BR" dirty="0"/>
          </a:p>
          <a:p>
            <a:pPr algn="just">
              <a:lnSpc>
                <a:spcPct val="150000"/>
              </a:lnSpc>
            </a:pPr>
            <a:r>
              <a:rPr lang="pt-BR" dirty="0"/>
              <a:t>Nesta unidade, vamos refletir sobre o canto, enquanto sagrado, e canto em matrizes estéticas diferentes.</a:t>
            </a:r>
          </a:p>
          <a:p>
            <a:pPr algn="just">
              <a:lnSpc>
                <a:spcPct val="150000"/>
              </a:lnSpc>
            </a:pPr>
            <a:r>
              <a:rPr lang="pt-BR" dirty="0"/>
              <a:t>O sagrado no canto o canto tem uma ligação íntima com a religião. Já na antiguidade, o ser humano cantava aos deuses para reverenciá-los, agradecer-lhes, pedir perdão e solicitar graças.</a:t>
            </a:r>
          </a:p>
          <a:p>
            <a:pPr algn="just">
              <a:lnSpc>
                <a:spcPct val="150000"/>
              </a:lnSpc>
            </a:pPr>
            <a:r>
              <a:rPr lang="pt-BR" dirty="0"/>
              <a:t>Entre os povos indígenas, os pajés são conhecedores de cantos sagrados e rezas cantadas</a:t>
            </a:r>
          </a:p>
          <a:p>
            <a:pPr algn="just">
              <a:lnSpc>
                <a:spcPct val="150000"/>
              </a:lnSpc>
            </a:pPr>
            <a:r>
              <a:rPr lang="pt-BR" dirty="0"/>
              <a:t>Que, segundo as crenças dessas culturas, afugentam os maus espíritos, curam doenças e atraem energias positivas. Os muçulmanos fazem de sua voz melodia para a lá. Os hindus, na índia e em outros países do oriente, têm cantos para os diversos deuses de sua mitologia e para os rituais de suas culturas. </a:t>
            </a:r>
          </a:p>
        </p:txBody>
      </p:sp>
      <p:pic>
        <p:nvPicPr>
          <p:cNvPr id="2" name="Picture 2" descr="Virgínia Rodrigues apresenta novo disco no Auditório Ibirapuera">
            <a:extLst>
              <a:ext uri="{FF2B5EF4-FFF2-40B4-BE49-F238E27FC236}">
                <a16:creationId xmlns:a16="http://schemas.microsoft.com/office/drawing/2014/main" id="{DEF0D536-DF50-B001-F1A8-1B583A417D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26" t="1" r="18338" b="-4962"/>
          <a:stretch/>
        </p:blipFill>
        <p:spPr bwMode="auto">
          <a:xfrm>
            <a:off x="8701088" y="846981"/>
            <a:ext cx="3009900" cy="323272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E2740C19-DC50-699C-A6FE-CE693152609C}"/>
              </a:ext>
            </a:extLst>
          </p:cNvPr>
          <p:cNvSpPr txBox="1"/>
          <p:nvPr/>
        </p:nvSpPr>
        <p:spPr>
          <a:xfrm>
            <a:off x="8663582" y="4079706"/>
            <a:ext cx="6093618" cy="369332"/>
          </a:xfrm>
          <a:prstGeom prst="rect">
            <a:avLst/>
          </a:prstGeom>
          <a:noFill/>
        </p:spPr>
        <p:txBody>
          <a:bodyPr wrap="square">
            <a:spAutoFit/>
          </a:bodyPr>
          <a:lstStyle/>
          <a:p>
            <a:r>
              <a:rPr lang="pt-BR" dirty="0"/>
              <a:t>Cantora baiana Virgínia Rodrigues </a:t>
            </a:r>
          </a:p>
        </p:txBody>
      </p:sp>
      <p:pic>
        <p:nvPicPr>
          <p:cNvPr id="4" name="Imagem 3">
            <a:extLst>
              <a:ext uri="{FF2B5EF4-FFF2-40B4-BE49-F238E27FC236}">
                <a16:creationId xmlns:a16="http://schemas.microsoft.com/office/drawing/2014/main" id="{68BCA665-2607-2F6B-9176-2B8113F73ED8}"/>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00174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6EC87FD-10C7-AD4F-8F18-12AAE11AFD7B}"/>
              </a:ext>
            </a:extLst>
          </p:cNvPr>
          <p:cNvSpPr txBox="1"/>
          <p:nvPr/>
        </p:nvSpPr>
        <p:spPr>
          <a:xfrm>
            <a:off x="2313048" y="1742320"/>
            <a:ext cx="7565903" cy="3373359"/>
          </a:xfrm>
          <a:prstGeom prst="rect">
            <a:avLst/>
          </a:prstGeom>
          <a:noFill/>
        </p:spPr>
        <p:txBody>
          <a:bodyPr wrap="square">
            <a:spAutoFit/>
          </a:bodyPr>
          <a:lstStyle/>
          <a:p>
            <a:pPr algn="just">
              <a:lnSpc>
                <a:spcPct val="150000"/>
              </a:lnSpc>
            </a:pPr>
            <a:r>
              <a:rPr lang="pt-BR" dirty="0"/>
              <a:t>A música cristã contemporânea, também conhecida como gospel, está presente no mundo inteiro, mistura ritmos do pop e do rock a letras com temas religiosos. No brasil, os orixás são homenageados em cantos afro- brasileiros. Cantar também foi a luz para os africanos que desembarcaram no brasil com a dor da condição de escravizados e a saudade da liberdade, dos familiares e de suas terras. Hoje, ressoam cânticos em vozes relevantes do povo brasileiro, marcado fortemente pelos descendentes de africanos e da miscigenação.</a:t>
            </a:r>
          </a:p>
          <a:p>
            <a:pPr>
              <a:lnSpc>
                <a:spcPct val="150000"/>
              </a:lnSpc>
            </a:pPr>
            <a:endParaRPr lang="pt-BR" dirty="0"/>
          </a:p>
        </p:txBody>
      </p:sp>
      <p:pic>
        <p:nvPicPr>
          <p:cNvPr id="2" name="Imagem 1">
            <a:extLst>
              <a:ext uri="{FF2B5EF4-FFF2-40B4-BE49-F238E27FC236}">
                <a16:creationId xmlns:a16="http://schemas.microsoft.com/office/drawing/2014/main" id="{B523D85A-07E4-BEB1-0CEE-67D5A31C9FEA}"/>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901208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53BE315-126B-1B18-812A-87271E5D7E0D}"/>
              </a:ext>
            </a:extLst>
          </p:cNvPr>
          <p:cNvSpPr txBox="1"/>
          <p:nvPr/>
        </p:nvSpPr>
        <p:spPr>
          <a:xfrm>
            <a:off x="6286499" y="3829051"/>
            <a:ext cx="4371976" cy="923330"/>
          </a:xfrm>
          <a:prstGeom prst="rect">
            <a:avLst/>
          </a:prstGeom>
          <a:noFill/>
        </p:spPr>
        <p:txBody>
          <a:bodyPr wrap="square">
            <a:spAutoFit/>
          </a:bodyPr>
          <a:lstStyle/>
          <a:p>
            <a:r>
              <a:rPr lang="pt-BR" dirty="0"/>
              <a:t>PARA ACESSAR, BASTA FAZER A LEITURA DO</a:t>
            </a:r>
          </a:p>
          <a:p>
            <a:r>
              <a:rPr lang="pt-BR" dirty="0"/>
              <a:t>QR CODE AO LADO COM A CÂMERA DO SEU</a:t>
            </a:r>
          </a:p>
          <a:p>
            <a:r>
              <a:rPr lang="pt-BR" dirty="0"/>
              <a:t>CELULAR. É NECESSÁRIO TER ACESSO À</a:t>
            </a:r>
          </a:p>
        </p:txBody>
      </p:sp>
      <p:pic>
        <p:nvPicPr>
          <p:cNvPr id="9" name="Imagem 8">
            <a:extLst>
              <a:ext uri="{FF2B5EF4-FFF2-40B4-BE49-F238E27FC236}">
                <a16:creationId xmlns:a16="http://schemas.microsoft.com/office/drawing/2014/main" id="{FB1A6BFA-7C9E-BE84-7928-DC2786BA815C}"/>
              </a:ext>
            </a:extLst>
          </p:cNvPr>
          <p:cNvPicPr>
            <a:picLocks noChangeAspect="1"/>
          </p:cNvPicPr>
          <p:nvPr/>
        </p:nvPicPr>
        <p:blipFill rotWithShape="1">
          <a:blip r:embed="rId2"/>
          <a:srcRect l="47109" t="38120" r="23360" b="31657"/>
          <a:stretch/>
        </p:blipFill>
        <p:spPr>
          <a:xfrm>
            <a:off x="6143624" y="963523"/>
            <a:ext cx="4710113" cy="2710183"/>
          </a:xfrm>
          <a:prstGeom prst="rect">
            <a:avLst/>
          </a:prstGeom>
        </p:spPr>
      </p:pic>
      <p:sp>
        <p:nvSpPr>
          <p:cNvPr id="4" name="CaixaDeTexto 3">
            <a:extLst>
              <a:ext uri="{FF2B5EF4-FFF2-40B4-BE49-F238E27FC236}">
                <a16:creationId xmlns:a16="http://schemas.microsoft.com/office/drawing/2014/main" id="{BCF8AA00-8BA0-FA90-6FC1-FAA21AEA7F76}"/>
              </a:ext>
            </a:extLst>
          </p:cNvPr>
          <p:cNvSpPr txBox="1"/>
          <p:nvPr/>
        </p:nvSpPr>
        <p:spPr>
          <a:xfrm>
            <a:off x="1338263" y="1077823"/>
            <a:ext cx="4082652" cy="2957861"/>
          </a:xfrm>
          <a:prstGeom prst="rect">
            <a:avLst/>
          </a:prstGeom>
          <a:noFill/>
        </p:spPr>
        <p:txBody>
          <a:bodyPr wrap="square">
            <a:spAutoFit/>
          </a:bodyPr>
          <a:lstStyle/>
          <a:p>
            <a:pPr>
              <a:lnSpc>
                <a:spcPct val="150000"/>
              </a:lnSpc>
            </a:pPr>
            <a:r>
              <a:rPr lang="pt-BR" dirty="0"/>
              <a:t>Como a voz da cantora baiana Virgínia Rodrigues (1964-). A imagem ao lado é da cantora afro- descendente Virgínia Rodrigues, em suas músicas expressa a cultura </a:t>
            </a:r>
            <a:r>
              <a:rPr lang="pt-BR" dirty="0" err="1"/>
              <a:t>afro-descendente</a:t>
            </a:r>
            <a:r>
              <a:rPr lang="pt-BR" dirty="0"/>
              <a:t>.</a:t>
            </a:r>
          </a:p>
          <a:p>
            <a:pPr>
              <a:lnSpc>
                <a:spcPct val="150000"/>
              </a:lnSpc>
            </a:pPr>
            <a:r>
              <a:rPr lang="pt-BR" dirty="0"/>
              <a:t>Caso tenha acesso à internet, para conhecê-la, seguem algumas opções:</a:t>
            </a:r>
          </a:p>
        </p:txBody>
      </p:sp>
      <p:pic>
        <p:nvPicPr>
          <p:cNvPr id="2" name="Imagem 1">
            <a:extLst>
              <a:ext uri="{FF2B5EF4-FFF2-40B4-BE49-F238E27FC236}">
                <a16:creationId xmlns:a16="http://schemas.microsoft.com/office/drawing/2014/main" id="{1C899A8D-16E0-41C4-5244-B488CCAF3252}"/>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339535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9970199-E7E0-665E-A3DF-8C3086FFFF9E}"/>
              </a:ext>
            </a:extLst>
          </p:cNvPr>
          <p:cNvSpPr txBox="1"/>
          <p:nvPr/>
        </p:nvSpPr>
        <p:spPr>
          <a:xfrm>
            <a:off x="1092994" y="1324003"/>
            <a:ext cx="11099006" cy="4462760"/>
          </a:xfrm>
          <a:prstGeom prst="rect">
            <a:avLst/>
          </a:prstGeom>
          <a:noFill/>
        </p:spPr>
        <p:txBody>
          <a:bodyPr wrap="square">
            <a:spAutoFit/>
          </a:bodyPr>
          <a:lstStyle/>
          <a:p>
            <a:r>
              <a:rPr lang="pt-BR" sz="1600" b="0" dirty="0">
                <a:effectLst/>
              </a:rPr>
              <a:t>texto sobre o baobá: </a:t>
            </a:r>
            <a:r>
              <a:rPr lang="pt-BR" sz="1600" dirty="0">
                <a:hlinkClick r:id="rId2"/>
              </a:rPr>
              <a:t>https://www.pensamentoverde.com.br/meio-ambiente/voce-sabe-o-que-e-baoba-conheca-esta-impressionante-arvore-africana/</a:t>
            </a:r>
            <a:r>
              <a:rPr lang="pt-BR" sz="1600" dirty="0"/>
              <a:t> </a:t>
            </a:r>
          </a:p>
          <a:p>
            <a:endParaRPr lang="pt-BR" sz="1600" dirty="0"/>
          </a:p>
          <a:p>
            <a:r>
              <a:rPr lang="pt-BR" sz="1600" b="0" i="0" dirty="0">
                <a:effectLst/>
                <a:latin typeface="FaktPro-Normal"/>
              </a:rPr>
              <a:t>Rubem Valentim obra:</a:t>
            </a:r>
            <a:endParaRPr lang="pt-BR" sz="1600" dirty="0"/>
          </a:p>
          <a:p>
            <a:r>
              <a:rPr lang="pt-BR" sz="1600" dirty="0">
                <a:hlinkClick r:id="rId3"/>
              </a:rPr>
              <a:t>https://artebrasileiros.com.br/arte/exposicoes/9023a-linguagem-afro-brasileira-e-universal-de-rubem-valentim/</a:t>
            </a:r>
            <a:endParaRPr lang="pt-BR" sz="1600" dirty="0"/>
          </a:p>
          <a:p>
            <a:endParaRPr lang="pt-BR" sz="1600" dirty="0"/>
          </a:p>
          <a:p>
            <a:r>
              <a:rPr lang="pt-BR" sz="1600" b="0" i="0" dirty="0">
                <a:effectLst/>
                <a:latin typeface="FaktPro-Normal"/>
              </a:rPr>
              <a:t>Rubem Valentim obra:</a:t>
            </a:r>
            <a:endParaRPr lang="pt-BR" sz="1600" dirty="0"/>
          </a:p>
          <a:p>
            <a:r>
              <a:rPr lang="pt-BR" sz="1600" dirty="0">
                <a:hlinkClick r:id="rId4"/>
              </a:rPr>
              <a:t>https://www.atelier.guide/home/simbologia-africana-e-ativismo-na-obra-de-rubem-valentim</a:t>
            </a:r>
            <a:endParaRPr lang="pt-BR" sz="1600" dirty="0"/>
          </a:p>
          <a:p>
            <a:endParaRPr lang="pt-BR" sz="1600" dirty="0"/>
          </a:p>
          <a:p>
            <a:r>
              <a:rPr lang="pt-BR" sz="1600" dirty="0"/>
              <a:t>Música </a:t>
            </a:r>
            <a:r>
              <a:rPr lang="pt-BR" sz="1600" i="0" dirty="0">
                <a:solidFill>
                  <a:srgbClr val="0F0F0F"/>
                </a:solidFill>
                <a:effectLst/>
                <a:latin typeface="YouTube Sans"/>
              </a:rPr>
              <a:t>Meninos - </a:t>
            </a:r>
            <a:r>
              <a:rPr lang="pt-BR" sz="1600" i="0" dirty="0" err="1">
                <a:solidFill>
                  <a:srgbClr val="0F0F0F"/>
                </a:solidFill>
                <a:effectLst/>
                <a:latin typeface="YouTube Sans"/>
              </a:rPr>
              <a:t>Juraildes</a:t>
            </a:r>
            <a:r>
              <a:rPr lang="pt-BR" sz="1600" i="0" dirty="0">
                <a:solidFill>
                  <a:srgbClr val="0F0F0F"/>
                </a:solidFill>
                <a:effectLst/>
                <a:latin typeface="YouTube Sans"/>
              </a:rPr>
              <a:t> da Cruz</a:t>
            </a:r>
            <a:r>
              <a:rPr lang="pt-BR" sz="1600" dirty="0"/>
              <a:t> : </a:t>
            </a:r>
            <a:r>
              <a:rPr lang="pt-BR" sz="1600" dirty="0">
                <a:hlinkClick r:id="rId5"/>
              </a:rPr>
              <a:t>https://www.youtube.com/watch?v=BA18aC1VaZY</a:t>
            </a:r>
            <a:endParaRPr lang="pt-BR" sz="1600" dirty="0"/>
          </a:p>
          <a:p>
            <a:endParaRPr lang="pt-BR" sz="1600" dirty="0"/>
          </a:p>
          <a:p>
            <a:r>
              <a:rPr lang="pt-BR" sz="1600" dirty="0"/>
              <a:t>Texto e imagem Pablo Picasso: </a:t>
            </a:r>
            <a:r>
              <a:rPr lang="pt-BR" dirty="0">
                <a:hlinkClick r:id="rId6"/>
              </a:rPr>
              <a:t>https://www.arteeblog.com/2016/02/analise-da-pintura-de-pablo-picasso.html</a:t>
            </a:r>
            <a:endParaRPr lang="pt-BR" dirty="0"/>
          </a:p>
          <a:p>
            <a:endParaRPr lang="pt-BR" dirty="0"/>
          </a:p>
          <a:p>
            <a:r>
              <a:rPr lang="pt-BR" dirty="0"/>
              <a:t>Virginia Rodrigues biografia: </a:t>
            </a:r>
            <a:r>
              <a:rPr lang="pt-BR" dirty="0">
                <a:solidFill>
                  <a:srgbClr val="0563C1"/>
                </a:solidFill>
                <a:hlinkClick r:id="rId7">
                  <a:extLst>
                    <a:ext uri="{A12FA001-AC4F-418D-AE19-62706E023703}">
                      <ahyp:hlinkClr xmlns:ahyp="http://schemas.microsoft.com/office/drawing/2018/hyperlinkcolor" val="tx"/>
                    </a:ext>
                  </a:extLst>
                </a:hlinkClick>
              </a:rPr>
              <a:t>https://80minutos.com.br/artist/5235</a:t>
            </a:r>
            <a:endParaRPr lang="pt-BR" dirty="0"/>
          </a:p>
          <a:p>
            <a:endParaRPr lang="pt-BR" dirty="0"/>
          </a:p>
          <a:p>
            <a:endParaRPr lang="pt-BR" dirty="0"/>
          </a:p>
          <a:p>
            <a:endParaRPr lang="pt-BR" dirty="0"/>
          </a:p>
        </p:txBody>
      </p:sp>
      <p:pic>
        <p:nvPicPr>
          <p:cNvPr id="2" name="Imagem 1">
            <a:extLst>
              <a:ext uri="{FF2B5EF4-FFF2-40B4-BE49-F238E27FC236}">
                <a16:creationId xmlns:a16="http://schemas.microsoft.com/office/drawing/2014/main" id="{1494CA17-4D09-C07E-2727-D2616516D4EC}"/>
              </a:ext>
            </a:extLst>
          </p:cNvPr>
          <p:cNvPicPr>
            <a:picLocks noChangeAspect="1"/>
          </p:cNvPicPr>
          <p:nvPr/>
        </p:nvPicPr>
        <p:blipFill rotWithShape="1">
          <a:blip r:embed="rId8"/>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61861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1851AB8-DC83-3977-0A26-A34EF6A4B462}"/>
              </a:ext>
            </a:extLst>
          </p:cNvPr>
          <p:cNvSpPr txBox="1"/>
          <p:nvPr/>
        </p:nvSpPr>
        <p:spPr>
          <a:xfrm>
            <a:off x="860823" y="708500"/>
            <a:ext cx="7640240" cy="5922134"/>
          </a:xfrm>
          <a:prstGeom prst="rect">
            <a:avLst/>
          </a:prstGeom>
          <a:noFill/>
        </p:spPr>
        <p:txBody>
          <a:bodyPr wrap="square">
            <a:spAutoFit/>
          </a:bodyPr>
          <a:lstStyle/>
          <a:p>
            <a:pPr marL="467538" marR="144158" indent="12116" algn="just" rtl="0">
              <a:spcBef>
                <a:spcPts val="0"/>
              </a:spcBef>
              <a:spcAft>
                <a:spcPts val="0"/>
              </a:spcAft>
            </a:pPr>
            <a:r>
              <a:rPr lang="pt-BR" sz="1800" b="0" i="0" u="none" strike="noStrike" dirty="0">
                <a:solidFill>
                  <a:srgbClr val="000000"/>
                </a:solidFill>
                <a:effectLst/>
                <a:latin typeface="Calibri" panose="020F0502020204030204" pitchFamily="34" charset="0"/>
              </a:rPr>
              <a:t>Recife é uma das cidades brasileiras que possuem mais exemplares desta árvore.  Elas aparecem nas ruas e quintais e são cultivadas na Universidade Federal de  Pernambuco (UFPE), onde são objeto de estudo. Os baobás também são considerados por alguns biólogos como as árvores mais antigas da Terra. Estima-se  que elas possam atingir até dois mil anos de existência, calculados pelo seu  diâmetro. A árvore é realmente poderosa: abriga centenas de animais, aves e  insetos em seus imensos troncos. Suas flores chegam a medir 20 cm e florescem  uma única noite, mas possuem néctar e frutos que servem de alimentação para as  tribos e animais africanos nas épocas de escassez, além de haver indícios de seu uso  para a cura da malária! </a:t>
            </a:r>
            <a:endParaRPr lang="pt-BR" b="0" dirty="0">
              <a:effectLst/>
            </a:endParaRPr>
          </a:p>
          <a:p>
            <a:pPr marL="467716" marR="144094" indent="-4991" algn="just" rtl="0">
              <a:spcBef>
                <a:spcPts val="84"/>
              </a:spcBef>
              <a:spcAft>
                <a:spcPts val="0"/>
              </a:spcAft>
            </a:pPr>
            <a:r>
              <a:rPr lang="pt-BR" sz="1800" b="0" i="0" u="none" strike="noStrike" dirty="0">
                <a:solidFill>
                  <a:srgbClr val="000000"/>
                </a:solidFill>
                <a:effectLst/>
                <a:latin typeface="Calibri" panose="020F0502020204030204" pitchFamily="34" charset="0"/>
              </a:rPr>
              <a:t>Além de sua importância biológica para a vida do planeta ela é um símbolo  importantíssimo para o continente africano, de onde a espécie é originária. O baobá  é muito mais do que simplesmente uma árvore de grande porte que pode  atravessar um milênio, pois carrega consigo a força da resistência africana, mas  principalmente a história da devoção do povo negro e o poder de transformar os  preconceitos. Observem estas imagens e vejam como muitos artistas se inspiraram  na força desta árvore símbolo da resistência e da resiliência do povo Africano. </a:t>
            </a:r>
            <a:endParaRPr lang="pt-BR" b="0" dirty="0">
              <a:effectLst/>
            </a:endParaRPr>
          </a:p>
          <a:p>
            <a:br>
              <a:rPr lang="pt-BR" dirty="0"/>
            </a:br>
            <a:endParaRPr lang="pt-BR" dirty="0"/>
          </a:p>
        </p:txBody>
      </p:sp>
      <p:pic>
        <p:nvPicPr>
          <p:cNvPr id="7" name="Imagem 6">
            <a:extLst>
              <a:ext uri="{FF2B5EF4-FFF2-40B4-BE49-F238E27FC236}">
                <a16:creationId xmlns:a16="http://schemas.microsoft.com/office/drawing/2014/main" id="{E2644705-D0F1-EACE-6D8F-E71F33375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63" y="1878806"/>
            <a:ext cx="3100388" cy="3100388"/>
          </a:xfrm>
          <a:prstGeom prst="rect">
            <a:avLst/>
          </a:prstGeom>
        </p:spPr>
      </p:pic>
      <p:sp>
        <p:nvSpPr>
          <p:cNvPr id="8" name="CaixaDeTexto 7">
            <a:extLst>
              <a:ext uri="{FF2B5EF4-FFF2-40B4-BE49-F238E27FC236}">
                <a16:creationId xmlns:a16="http://schemas.microsoft.com/office/drawing/2014/main" id="{C3CF8586-EC2E-58F5-EA2D-F57024F9788B}"/>
              </a:ext>
            </a:extLst>
          </p:cNvPr>
          <p:cNvSpPr txBox="1"/>
          <p:nvPr/>
        </p:nvSpPr>
        <p:spPr>
          <a:xfrm>
            <a:off x="8786813" y="1300163"/>
            <a:ext cx="2814638" cy="646331"/>
          </a:xfrm>
          <a:prstGeom prst="rect">
            <a:avLst/>
          </a:prstGeom>
          <a:noFill/>
        </p:spPr>
        <p:txBody>
          <a:bodyPr wrap="square" rtlCol="0">
            <a:spAutoFit/>
          </a:bodyPr>
          <a:lstStyle/>
          <a:p>
            <a:r>
              <a:rPr lang="pt-BR" dirty="0"/>
              <a:t>Texto na íntegra disponível em :</a:t>
            </a:r>
          </a:p>
        </p:txBody>
      </p:sp>
      <p:pic>
        <p:nvPicPr>
          <p:cNvPr id="2" name="Imagem 1">
            <a:extLst>
              <a:ext uri="{FF2B5EF4-FFF2-40B4-BE49-F238E27FC236}">
                <a16:creationId xmlns:a16="http://schemas.microsoft.com/office/drawing/2014/main" id="{4A43EE61-2D8E-C5DF-31BA-6ECFAE661AD5}"/>
              </a:ext>
            </a:extLst>
          </p:cNvPr>
          <p:cNvPicPr>
            <a:picLocks noChangeAspect="1"/>
          </p:cNvPicPr>
          <p:nvPr/>
        </p:nvPicPr>
        <p:blipFill rotWithShape="1">
          <a:blip r:embed="rId3"/>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16232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174DC0-8C6B-AB39-FEF9-FA2A70C45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85" y="921196"/>
            <a:ext cx="3508177" cy="4286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2E1268-B461-F1DE-4893-13E717F01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651" y="760483"/>
            <a:ext cx="2762252" cy="4447332"/>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41B4E777-BEA4-48FA-C8C0-F99E34EE992C}"/>
              </a:ext>
            </a:extLst>
          </p:cNvPr>
          <p:cNvSpPr txBox="1"/>
          <p:nvPr/>
        </p:nvSpPr>
        <p:spPr>
          <a:xfrm>
            <a:off x="3740348" y="1153714"/>
            <a:ext cx="4711303" cy="4339650"/>
          </a:xfrm>
          <a:prstGeom prst="rect">
            <a:avLst/>
          </a:prstGeom>
          <a:noFill/>
        </p:spPr>
        <p:txBody>
          <a:bodyPr wrap="square">
            <a:spAutoFit/>
          </a:bodyPr>
          <a:lstStyle/>
          <a:p>
            <a:pPr marL="718604" marR="144742" indent="15685" rtl="0">
              <a:spcBef>
                <a:spcPts val="0"/>
              </a:spcBef>
              <a:spcAft>
                <a:spcPts val="0"/>
              </a:spcAft>
            </a:pPr>
            <a:r>
              <a:rPr lang="pt-BR" sz="2000" b="0" i="0" u="none" strike="noStrike" dirty="0">
                <a:solidFill>
                  <a:srgbClr val="000000"/>
                </a:solidFill>
                <a:effectLst/>
                <a:latin typeface="Calibri" panose="020F0502020204030204" pitchFamily="34" charset="0"/>
              </a:rPr>
              <a:t>Estas pinturas, Angus </a:t>
            </a:r>
            <a:r>
              <a:rPr lang="pt-BR" sz="2000" b="0" i="0" u="none" strike="noStrike" dirty="0" err="1">
                <a:solidFill>
                  <a:srgbClr val="000000"/>
                </a:solidFill>
                <a:effectLst/>
                <a:latin typeface="Calibri" panose="020F0502020204030204" pitchFamily="34" charset="0"/>
              </a:rPr>
              <a:t>MacBride</a:t>
            </a:r>
            <a:r>
              <a:rPr lang="pt-BR" sz="2000" b="0" i="0" u="none" strike="noStrike" dirty="0">
                <a:solidFill>
                  <a:srgbClr val="000000"/>
                </a:solidFill>
                <a:effectLst/>
                <a:latin typeface="Calibri" panose="020F0502020204030204" pitchFamily="34" charset="0"/>
              </a:rPr>
              <a:t> – “Baobá” (imagem da esquerda) e Ewa </a:t>
            </a:r>
            <a:r>
              <a:rPr lang="pt-BR" sz="2000" b="0" i="0" u="none" strike="noStrike" dirty="0" err="1">
                <a:solidFill>
                  <a:srgbClr val="000000"/>
                </a:solidFill>
                <a:effectLst/>
                <a:latin typeface="Calibri" panose="020F0502020204030204" pitchFamily="34" charset="0"/>
              </a:rPr>
              <a:t>Lambrechts</a:t>
            </a:r>
            <a:r>
              <a:rPr lang="pt-BR" sz="2000" b="0" i="0" u="none" strike="noStrike" dirty="0">
                <a:solidFill>
                  <a:srgbClr val="000000"/>
                </a:solidFill>
                <a:effectLst/>
                <a:latin typeface="Calibri" panose="020F0502020204030204" pitchFamily="34" charset="0"/>
              </a:rPr>
              <a:t>  – “Baobá” (imagem da direita), são obras que nos fazem sentir a imponência destas incríveis árvores, nossas amigas majestosas!</a:t>
            </a:r>
            <a:endParaRPr lang="pt-BR" sz="2000" b="0" dirty="0">
              <a:effectLst/>
            </a:endParaRPr>
          </a:p>
          <a:p>
            <a:pPr marL="720573" marR="145606" indent="-10338" rtl="0">
              <a:spcBef>
                <a:spcPts val="0"/>
              </a:spcBef>
              <a:spcAft>
                <a:spcPts val="0"/>
              </a:spcAft>
            </a:pPr>
            <a:r>
              <a:rPr lang="pt-BR" sz="2000" b="0" i="0" u="none" strike="noStrike" dirty="0">
                <a:solidFill>
                  <a:srgbClr val="000000"/>
                </a:solidFill>
                <a:effectLst/>
                <a:latin typeface="Calibri" panose="020F0502020204030204" pitchFamily="34" charset="0"/>
              </a:rPr>
              <a:t>Temos um artista brasileiro, o baiano </a:t>
            </a:r>
            <a:r>
              <a:rPr lang="pt-BR" sz="2000" b="1" i="0" u="none" strike="noStrike" dirty="0">
                <a:solidFill>
                  <a:srgbClr val="000000"/>
                </a:solidFill>
                <a:effectLst/>
                <a:latin typeface="Calibri" panose="020F0502020204030204" pitchFamily="34" charset="0"/>
              </a:rPr>
              <a:t>Rubem Valentim </a:t>
            </a:r>
            <a:r>
              <a:rPr lang="pt-BR" sz="2000" b="0" i="0" u="none" strike="noStrike" dirty="0">
                <a:solidFill>
                  <a:srgbClr val="000000"/>
                </a:solidFill>
                <a:effectLst/>
                <a:latin typeface="Calibri" panose="020F0502020204030204" pitchFamily="34" charset="0"/>
              </a:rPr>
              <a:t>que dedicou suas obras  incríveis à Cultura Africana e também à Cultura Afro-Brasileira! Observe: </a:t>
            </a:r>
            <a:endParaRPr lang="pt-BR" sz="2000" b="0" dirty="0">
              <a:effectLst/>
            </a:endParaRPr>
          </a:p>
          <a:p>
            <a:br>
              <a:rPr lang="pt-BR" dirty="0"/>
            </a:br>
            <a:endParaRPr lang="pt-BR" dirty="0"/>
          </a:p>
        </p:txBody>
      </p:sp>
      <p:pic>
        <p:nvPicPr>
          <p:cNvPr id="2" name="Imagem 1">
            <a:extLst>
              <a:ext uri="{FF2B5EF4-FFF2-40B4-BE49-F238E27FC236}">
                <a16:creationId xmlns:a16="http://schemas.microsoft.com/office/drawing/2014/main" id="{651C7890-EA12-B2C2-1562-5D878C2493DD}"/>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302067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3C1BD08-516B-D32B-7F3A-DA98DC77C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89" y="1125670"/>
            <a:ext cx="2967762" cy="42505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4F1F0E1-8132-F968-B4EC-81105EF90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212" y="968508"/>
            <a:ext cx="3000374" cy="425053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3C5F0F4-45E1-D0D1-D2D3-755F61321DA8}"/>
              </a:ext>
            </a:extLst>
          </p:cNvPr>
          <p:cNvSpPr txBox="1"/>
          <p:nvPr/>
        </p:nvSpPr>
        <p:spPr>
          <a:xfrm>
            <a:off x="4076402" y="2274838"/>
            <a:ext cx="4039195" cy="2308324"/>
          </a:xfrm>
          <a:prstGeom prst="rect">
            <a:avLst/>
          </a:prstGeom>
          <a:noFill/>
        </p:spPr>
        <p:txBody>
          <a:bodyPr wrap="square">
            <a:spAutoFit/>
          </a:bodyPr>
          <a:lstStyle/>
          <a:p>
            <a:r>
              <a:rPr lang="pt-BR" dirty="0"/>
              <a:t>A primeira chama-se “</a:t>
            </a:r>
            <a:r>
              <a:rPr lang="pt-BR" dirty="0" err="1"/>
              <a:t>Composiçao</a:t>
            </a:r>
            <a:r>
              <a:rPr lang="pt-BR" dirty="0"/>
              <a:t> 12” e foi pintada em 1962 e a segunda chama-se  “Emblema” e foi produzida em 1979. Percebam como suas pinturas podem também  significar e sugerir imensas árvores com seus troncos, galhos e frutos como o Baobá  que estamos estudando? Desafie e aguce o seu olhar! </a:t>
            </a:r>
          </a:p>
        </p:txBody>
      </p:sp>
      <p:pic>
        <p:nvPicPr>
          <p:cNvPr id="2" name="Imagem 1">
            <a:extLst>
              <a:ext uri="{FF2B5EF4-FFF2-40B4-BE49-F238E27FC236}">
                <a16:creationId xmlns:a16="http://schemas.microsoft.com/office/drawing/2014/main" id="{75910762-C37A-5A50-B118-4B3DA8ED9F87}"/>
              </a:ext>
            </a:extLst>
          </p:cNvPr>
          <p:cNvPicPr>
            <a:picLocks noChangeAspect="1"/>
          </p:cNvPicPr>
          <p:nvPr/>
        </p:nvPicPr>
        <p:blipFill rotWithShape="1">
          <a:blip r:embed="rId4"/>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99930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456223B-CD3D-083B-0B57-1CCC49CFED3B}"/>
              </a:ext>
            </a:extLst>
          </p:cNvPr>
          <p:cNvSpPr txBox="1"/>
          <p:nvPr/>
        </p:nvSpPr>
        <p:spPr>
          <a:xfrm>
            <a:off x="2763440" y="1464827"/>
            <a:ext cx="6952059" cy="3170099"/>
          </a:xfrm>
          <a:prstGeom prst="rect">
            <a:avLst/>
          </a:prstGeom>
          <a:noFill/>
        </p:spPr>
        <p:txBody>
          <a:bodyPr wrap="square">
            <a:spAutoFit/>
          </a:bodyPr>
          <a:lstStyle/>
          <a:p>
            <a:pPr algn="ctr"/>
            <a:r>
              <a:rPr lang="pt-BR" sz="2000" b="1" dirty="0"/>
              <a:t>Agora é sua vez... </a:t>
            </a:r>
          </a:p>
          <a:p>
            <a:r>
              <a:rPr lang="pt-BR" sz="2000" dirty="0"/>
              <a:t> </a:t>
            </a:r>
          </a:p>
          <a:p>
            <a:r>
              <a:rPr lang="pt-BR" sz="2000" dirty="0"/>
              <a:t>Você deve fazer um desenho inspirado em uma árvore que seja importante para  você, seja porque gosta ou gostava de brincar nela, ou porque ela está na sua casa,  ou em sua rua... Pense nos lugares que você frequenta e procure se lembrar das  árvores que você conhece! Procure na sua memória... Depois pinte sua produção  explorando as cores, o forte e o fraco, quem sabe até, fazendo texturas. Envie uma  foto para a sua Professora ou Professor de Arte! Mãos à obra!!!</a:t>
            </a:r>
          </a:p>
        </p:txBody>
      </p:sp>
      <p:pic>
        <p:nvPicPr>
          <p:cNvPr id="2" name="Imagem 1">
            <a:extLst>
              <a:ext uri="{FF2B5EF4-FFF2-40B4-BE49-F238E27FC236}">
                <a16:creationId xmlns:a16="http://schemas.microsoft.com/office/drawing/2014/main" id="{2259C69B-0638-45F6-8DBF-8EEFD067767A}"/>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134147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9B73BA9-9F52-6DAB-76F7-F6FF9F275DE2}"/>
              </a:ext>
            </a:extLst>
          </p:cNvPr>
          <p:cNvSpPr txBox="1"/>
          <p:nvPr/>
        </p:nvSpPr>
        <p:spPr>
          <a:xfrm>
            <a:off x="882848" y="1380620"/>
            <a:ext cx="10426303" cy="3693319"/>
          </a:xfrm>
          <a:prstGeom prst="rect">
            <a:avLst/>
          </a:prstGeom>
          <a:noFill/>
        </p:spPr>
        <p:txBody>
          <a:bodyPr wrap="square">
            <a:spAutoFit/>
          </a:bodyPr>
          <a:lstStyle/>
          <a:p>
            <a:pPr algn="ctr"/>
            <a:r>
              <a:rPr lang="pt-BR" b="1" dirty="0"/>
              <a:t>2 - “Aprendendo Com As Árvores!!!”  </a:t>
            </a:r>
          </a:p>
          <a:p>
            <a:pPr algn="ctr"/>
            <a:r>
              <a:rPr lang="pt-BR" b="1" dirty="0"/>
              <a:t>Parte 2 / Teatro  </a:t>
            </a:r>
          </a:p>
          <a:p>
            <a:r>
              <a:rPr lang="pt-BR" dirty="0"/>
              <a:t>  </a:t>
            </a:r>
          </a:p>
          <a:p>
            <a:r>
              <a:rPr lang="pt-BR" dirty="0"/>
              <a:t>Continuando nosso estudo em Arte, vamos agora pesquisar o Teatro! Você já ouviu  falar em “Pantomima”...? Esta palavra engraçada dá nome a um tipo de Teatro que  utiliza somente gestos para expressar ao público a mensagem da cena. Nossa atividade desta semana propõe que você faça uma pantomima inspirada  nesta versão das muitas lendas dos baobás : </a:t>
            </a:r>
          </a:p>
          <a:p>
            <a:r>
              <a:rPr lang="pt-BR" dirty="0"/>
              <a:t>“LENDA DO BAOBÁ” – conto Africano </a:t>
            </a:r>
          </a:p>
          <a:p>
            <a:r>
              <a:rPr lang="pt-BR" dirty="0"/>
              <a:t>Pela lenda, o Baobá foi a primeira árvore que Deus criou. </a:t>
            </a:r>
          </a:p>
          <a:p>
            <a:r>
              <a:rPr lang="pt-BR" dirty="0"/>
              <a:t>Ele fez o Baobá e do lado fez um lago. </a:t>
            </a:r>
          </a:p>
          <a:p>
            <a:r>
              <a:rPr lang="pt-BR" dirty="0"/>
              <a:t>Deus então criou outras árvores de outras espécies, quando o Baobá olhava este  lago, que funcionava como um espelho, </a:t>
            </a:r>
          </a:p>
          <a:p>
            <a:r>
              <a:rPr lang="pt-BR" dirty="0"/>
              <a:t>ele olhava para as outras árvores e perguntava: </a:t>
            </a:r>
          </a:p>
        </p:txBody>
      </p:sp>
      <p:pic>
        <p:nvPicPr>
          <p:cNvPr id="2" name="Imagem 1">
            <a:extLst>
              <a:ext uri="{FF2B5EF4-FFF2-40B4-BE49-F238E27FC236}">
                <a16:creationId xmlns:a16="http://schemas.microsoft.com/office/drawing/2014/main" id="{50393446-B3F0-0C60-256A-AC45EFFD5413}"/>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5808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730A1C6-6ADD-22AC-2F46-0BF37FEEFF6D}"/>
              </a:ext>
            </a:extLst>
          </p:cNvPr>
          <p:cNvSpPr txBox="1"/>
          <p:nvPr/>
        </p:nvSpPr>
        <p:spPr>
          <a:xfrm>
            <a:off x="1204317" y="1743613"/>
            <a:ext cx="10025658" cy="3139321"/>
          </a:xfrm>
          <a:prstGeom prst="rect">
            <a:avLst/>
          </a:prstGeom>
          <a:noFill/>
        </p:spPr>
        <p:txBody>
          <a:bodyPr wrap="square">
            <a:spAutoFit/>
          </a:bodyPr>
          <a:lstStyle/>
          <a:p>
            <a:r>
              <a:rPr lang="pt-BR" dirty="0"/>
              <a:t>- Porque aquela árvore tem as folhas amarelas e eu não tenho? </a:t>
            </a:r>
          </a:p>
          <a:p>
            <a:r>
              <a:rPr lang="pt-BR" dirty="0"/>
              <a:t>E Deus respondia: </a:t>
            </a:r>
          </a:p>
          <a:p>
            <a:r>
              <a:rPr lang="pt-BR" dirty="0"/>
              <a:t>- Baobá, você foi o primeiro que eu fiz. Você é o meu mais querido, coloquei em  você tudo o que eu tinha de bom, mas depois eu fui me aprimorando. - Ah, entendi. Mas porque a outra tem flor rosa e eu não tenho – Perguntou Baobá. Toda hora Baobá reclamava porque as outras tinham  </a:t>
            </a:r>
          </a:p>
          <a:p>
            <a:r>
              <a:rPr lang="pt-BR" dirty="0"/>
              <a:t>alguma coisa que ele não tinha. </a:t>
            </a:r>
          </a:p>
          <a:p>
            <a:r>
              <a:rPr lang="pt-BR" dirty="0"/>
              <a:t>Deus então foi se enfurecendo e pegou o Baobá e virou ele de cabeça para baixo. E o que ficou para cima foram as raízes e a cabeça do Baobá ficou enterrada.</a:t>
            </a:r>
          </a:p>
          <a:p>
            <a:r>
              <a:rPr lang="pt-BR" dirty="0"/>
              <a:t>As pessoas até hoje ficam em baixo da árvore de Baobá na África, elas escutam os  conselhos da árvore, pois a boca do Baobá está no chão e eles conseguem conversar  com essa árvore, porque ela é a árvore mais antiga e todas as histórias do mundo estão contidas no Baobá. </a:t>
            </a:r>
          </a:p>
        </p:txBody>
      </p:sp>
      <p:pic>
        <p:nvPicPr>
          <p:cNvPr id="2" name="Imagem 1">
            <a:extLst>
              <a:ext uri="{FF2B5EF4-FFF2-40B4-BE49-F238E27FC236}">
                <a16:creationId xmlns:a16="http://schemas.microsoft.com/office/drawing/2014/main" id="{499B8BB9-0654-AF0D-BFEB-224C8AD4624E}"/>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10428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1C89B81-4A3E-72B1-0254-AC737499F257}"/>
              </a:ext>
            </a:extLst>
          </p:cNvPr>
          <p:cNvSpPr txBox="1"/>
          <p:nvPr/>
        </p:nvSpPr>
        <p:spPr>
          <a:xfrm>
            <a:off x="1303734" y="1534571"/>
            <a:ext cx="9883378" cy="3788858"/>
          </a:xfrm>
          <a:prstGeom prst="rect">
            <a:avLst/>
          </a:prstGeom>
          <a:noFill/>
        </p:spPr>
        <p:txBody>
          <a:bodyPr wrap="square">
            <a:spAutoFit/>
          </a:bodyPr>
          <a:lstStyle/>
          <a:p>
            <a:pPr>
              <a:lnSpc>
                <a:spcPct val="150000"/>
              </a:lnSpc>
            </a:pPr>
            <a:r>
              <a:rPr lang="pt-BR" dirty="0"/>
              <a:t>O que você achou deste conto Africano? Ele fala sobre o quê? Você conhece outras  histórias que falam sobre a importância da Arte Africana? Faça uma pesquisa se  quiser e amplie o seu repertório sobre este tema!!!  </a:t>
            </a:r>
          </a:p>
          <a:p>
            <a:pPr>
              <a:lnSpc>
                <a:spcPct val="150000"/>
              </a:lnSpc>
            </a:pPr>
            <a:endParaRPr lang="pt-BR" dirty="0"/>
          </a:p>
          <a:p>
            <a:pPr>
              <a:lnSpc>
                <a:spcPct val="150000"/>
              </a:lnSpc>
            </a:pPr>
            <a:r>
              <a:rPr lang="pt-BR" b="1" dirty="0"/>
              <a:t>Agora é sua vez...  </a:t>
            </a:r>
          </a:p>
          <a:p>
            <a:pPr>
              <a:lnSpc>
                <a:spcPct val="150000"/>
              </a:lnSpc>
            </a:pPr>
            <a:r>
              <a:rPr lang="pt-BR" dirty="0"/>
              <a:t>Agora que você já leu a várias vezes e se inspirou, peça ajuda de alguém em casa! Enquanto alguém lê o texto da “Lenda do Baobá”, você faz os gestos para encenar a  história! </a:t>
            </a:r>
          </a:p>
          <a:p>
            <a:pPr>
              <a:lnSpc>
                <a:spcPct val="150000"/>
              </a:lnSpc>
            </a:pPr>
            <a:r>
              <a:rPr lang="pt-BR" dirty="0"/>
              <a:t>Ensaie bastante e quando achar que já está bom, grave um vídeo e envie para sua  Professora ou Professor de Arte! Vamos lá, use toda a sua criatividade!</a:t>
            </a:r>
          </a:p>
        </p:txBody>
      </p:sp>
      <p:pic>
        <p:nvPicPr>
          <p:cNvPr id="2" name="Imagem 1">
            <a:extLst>
              <a:ext uri="{FF2B5EF4-FFF2-40B4-BE49-F238E27FC236}">
                <a16:creationId xmlns:a16="http://schemas.microsoft.com/office/drawing/2014/main" id="{5411627C-C3EF-4D34-3943-52B9E9E7BDBF}"/>
              </a:ext>
            </a:extLst>
          </p:cNvPr>
          <p:cNvPicPr>
            <a:picLocks noChangeAspect="1"/>
          </p:cNvPicPr>
          <p:nvPr/>
        </p:nvPicPr>
        <p:blipFill rotWithShape="1">
          <a:blip r:embed="rId2"/>
          <a:srcRect l="76055" t="43142" r="3438" b="18111"/>
          <a:stretch/>
        </p:blipFill>
        <p:spPr>
          <a:xfrm>
            <a:off x="10507102" y="5329238"/>
            <a:ext cx="1722998" cy="1574554"/>
          </a:xfrm>
          <a:prstGeom prst="rect">
            <a:avLst/>
          </a:prstGeom>
        </p:spPr>
      </p:pic>
    </p:spTree>
    <p:extLst>
      <p:ext uri="{BB962C8B-B14F-4D97-AF65-F5344CB8AC3E}">
        <p14:creationId xmlns:p14="http://schemas.microsoft.com/office/powerpoint/2010/main" val="260545636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3199</Words>
  <Application>Microsoft Office PowerPoint</Application>
  <PresentationFormat>Widescreen</PresentationFormat>
  <Paragraphs>196</Paragraphs>
  <Slides>28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28</vt:i4>
      </vt:variant>
    </vt:vector>
  </HeadingPairs>
  <TitlesOfParts>
    <vt:vector size="36" baseType="lpstr">
      <vt:lpstr>Arial</vt:lpstr>
      <vt:lpstr>Calibri</vt:lpstr>
      <vt:lpstr>Calibri Light</vt:lpstr>
      <vt:lpstr>FaktPro-Normal</vt:lpstr>
      <vt:lpstr>Karla</vt:lpstr>
      <vt:lpstr>Noto Sans Symbols</vt:lpstr>
      <vt:lpstr>YouTube Sans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Arte</dc:creator>
  <cp:lastModifiedBy>Clóvis</cp:lastModifiedBy>
  <cp:revision>21</cp:revision>
  <dcterms:created xsi:type="dcterms:W3CDTF">2023-02-13T17:13:20Z</dcterms:created>
  <dcterms:modified xsi:type="dcterms:W3CDTF">2023-04-27T19:12:37Z</dcterms:modified>
</cp:coreProperties>
</file>