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15" r:id="rId3"/>
    <p:sldId id="316" r:id="rId4"/>
    <p:sldId id="320" r:id="rId5"/>
    <p:sldId id="339" r:id="rId6"/>
    <p:sldId id="340" r:id="rId7"/>
    <p:sldId id="341" r:id="rId8"/>
    <p:sldId id="342" r:id="rId9"/>
    <p:sldId id="343" r:id="rId10"/>
    <p:sldId id="344" r:id="rId11"/>
    <p:sldId id="345" r:id="rId12"/>
    <p:sldId id="347" r:id="rId13"/>
    <p:sldId id="348" r:id="rId14"/>
    <p:sldId id="349" r:id="rId15"/>
    <p:sldId id="351" r:id="rId16"/>
    <p:sldId id="352" r:id="rId17"/>
    <p:sldId id="353" r:id="rId18"/>
    <p:sldId id="354" r:id="rId19"/>
    <p:sldId id="314" r:id="rId20"/>
    <p:sldId id="355" r:id="rId21"/>
    <p:sldId id="338" r:id="rId22"/>
    <p:sldId id="360" r:id="rId23"/>
    <p:sldId id="361" r:id="rId24"/>
    <p:sldId id="362" r:id="rId25"/>
    <p:sldId id="356" r:id="rId26"/>
    <p:sldId id="317" r:id="rId27"/>
    <p:sldId id="357" r:id="rId28"/>
    <p:sldId id="358"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660"/>
  </p:normalViewPr>
  <p:slideViewPr>
    <p:cSldViewPr snapToGrid="0">
      <p:cViewPr varScale="1">
        <p:scale>
          <a:sx n="67" d="100"/>
          <a:sy n="67"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BFE0B-33C3-45FC-AB20-A5B80C679386}" type="datetimeFigureOut">
              <a:rPr lang="pt-BR" smtClean="0"/>
              <a:t>18/08/2023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C383A-6AA4-4D7E-9629-113A5317EFC8}" type="slidenum">
              <a:rPr lang="pt-BR" smtClean="0"/>
              <a:t>‹nº›</a:t>
            </a:fld>
            <a:endParaRPr lang="pt-BR"/>
          </a:p>
        </p:txBody>
      </p:sp>
    </p:spTree>
    <p:extLst>
      <p:ext uri="{BB962C8B-B14F-4D97-AF65-F5344CB8AC3E}">
        <p14:creationId xmlns:p14="http://schemas.microsoft.com/office/powerpoint/2010/main" val="242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36DCA006-35A1-7A65-9413-BDFC6541A1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854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6C96522-93F0-1AA9-B0FE-F978B92399A8}"/>
              </a:ext>
            </a:extLst>
          </p:cNvPr>
          <p:cNvSpPr>
            <a:spLocks noGrp="1"/>
          </p:cNvSpPr>
          <p:nvPr>
            <p:ph type="dt" sz="half" idx="10"/>
          </p:nvPr>
        </p:nvSpPr>
        <p:spPr/>
        <p:txBody>
          <a:bodyPr/>
          <a:lstStyle/>
          <a:p>
            <a:fld id="{172AC626-5386-4C85-AF29-CEAD66024F9A}" type="datetimeFigureOut">
              <a:rPr lang="pt-BR" smtClean="0"/>
              <a:t>18/08/2023</a:t>
            </a:fld>
            <a:endParaRPr lang="pt-BR"/>
          </a:p>
        </p:txBody>
      </p:sp>
      <p:sp>
        <p:nvSpPr>
          <p:cNvPr id="3" name="Espaço Reservado para Rodapé 2">
            <a:extLst>
              <a:ext uri="{FF2B5EF4-FFF2-40B4-BE49-F238E27FC236}">
                <a16:creationId xmlns:a16="http://schemas.microsoft.com/office/drawing/2014/main" id="{6BBB978D-FA81-CD95-B8C1-D71EF47494C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2FEAB8A-D25C-53DE-5DE8-84B3D789711E}"/>
              </a:ext>
            </a:extLst>
          </p:cNvPr>
          <p:cNvSpPr>
            <a:spLocks noGrp="1"/>
          </p:cNvSpPr>
          <p:nvPr>
            <p:ph type="sldNum" sz="quarter" idx="12"/>
          </p:nvPr>
        </p:nvSpPr>
        <p:spPr/>
        <p:txBody>
          <a:bodyPr/>
          <a:lstStyle/>
          <a:p>
            <a:fld id="{97A6EE66-3386-4BB6-86FC-F2775046F0CC}" type="slidenum">
              <a:rPr lang="pt-BR" smtClean="0"/>
              <a:t>‹nº›</a:t>
            </a:fld>
            <a:endParaRPr lang="pt-BR"/>
          </a:p>
        </p:txBody>
      </p:sp>
    </p:spTree>
    <p:extLst>
      <p:ext uri="{BB962C8B-B14F-4D97-AF65-F5344CB8AC3E}">
        <p14:creationId xmlns:p14="http://schemas.microsoft.com/office/powerpoint/2010/main" val="823209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D3E264E6-BE45-BC89-EFD9-C41A3464F7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130525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ecONk77URnY" TargetMode="External"/><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images.app.goo.gl/3HzyuzjD8pN6SBrK9" TargetMode="External"/><Relationship Id="rId5" Type="http://schemas.openxmlformats.org/officeDocument/2006/relationships/hyperlink" Target="https://www.ciadeborahcolker.com.br/gallery-casa" TargetMode="External"/><Relationship Id="rId4" Type="http://schemas.openxmlformats.org/officeDocument/2006/relationships/hyperlink" Target="https://www.ciadeborahcolker.com.br/cas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youtube.com/watch?v=OznYKT1E8j0" TargetMode="External"/><Relationship Id="rId7" Type="http://schemas.openxmlformats.org/officeDocument/2006/relationships/hyperlink" Target="http://gg.gg/p1j7h"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gg.gg/p1j78" TargetMode="External"/><Relationship Id="rId5" Type="http://schemas.openxmlformats.org/officeDocument/2006/relationships/hyperlink" Target="http://gg.gg/p1j73" TargetMode="External"/><Relationship Id="rId4" Type="http://schemas.openxmlformats.org/officeDocument/2006/relationships/hyperlink" Target="https://www.ufrgs.br/arteversa/?p=87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img.estadao.com.br/fotos/crop/1200x900/resources/jpg/8/7/1425082709778.jpg" TargetMode="External"/><Relationship Id="rId3" Type="http://schemas.openxmlformats.org/officeDocument/2006/relationships/hyperlink" Target="https://www.youtube.com/watch?v=sj5xmtrcbq4" TargetMode="External"/><Relationship Id="rId7" Type="http://schemas.openxmlformats.org/officeDocument/2006/relationships/hyperlink" Target="https://static.glamurama.uol.com.br/2020/12/cine_obra.jp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images.app.goo.gl/q13hqjvl148o96vp9" TargetMode="External"/><Relationship Id="rId5" Type="http://schemas.openxmlformats.org/officeDocument/2006/relationships/hyperlink" Target="https://www.itaucultural.org.br/secoes/agenda-cultural/beatriz-milhazes-avenida-paulista" TargetMode="External"/><Relationship Id="rId4" Type="http://schemas.openxmlformats.org/officeDocument/2006/relationships/hyperlink" Target="https://masp.org.br/exposicoes/beatriz-milhazes-avenida-paulista" TargetMode="External"/><Relationship Id="rId9" Type="http://schemas.openxmlformats.org/officeDocument/2006/relationships/hyperlink" Target="https://artmap.com/static/media/0000028000/0000027256.jp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instagram.com/p/clmx47_mfjf/" TargetMode="External"/><Relationship Id="rId3" Type="http://schemas.openxmlformats.org/officeDocument/2006/relationships/hyperlink" Target="https://youtu.be/4csmg5xaq7c" TargetMode="External"/><Relationship Id="rId7" Type="http://schemas.openxmlformats.org/officeDocument/2006/relationships/hyperlink" Target="https://www.instagram.com/p/cije6d1hkpp/"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images.app.goo.gl/933wccpfgtqw6ubp8" TargetMode="External"/><Relationship Id="rId5" Type="http://schemas.openxmlformats.org/officeDocument/2006/relationships/hyperlink" Target="https://images.app.goo.gl/n8kgzdpvcp2cxopq9" TargetMode="External"/><Relationship Id="rId10" Type="http://schemas.openxmlformats.org/officeDocument/2006/relationships/hyperlink" Target="http://f.i.uol.com.br/fotografia/2016/02/19/588934-970x600-1.Jpeg" TargetMode="External"/><Relationship Id="rId4" Type="http://schemas.openxmlformats.org/officeDocument/2006/relationships/hyperlink" Target="https://visitesaopaulo.com/fotografias-paulistanas-de-andrea-matarazzo/" TargetMode="External"/><Relationship Id="rId9" Type="http://schemas.openxmlformats.org/officeDocument/2006/relationships/hyperlink" Target="https://www.instagram.com/p/cilfohjmhc4/"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8TQN02-d78U" TargetMode="External"/><Relationship Id="rId2" Type="http://schemas.openxmlformats.org/officeDocument/2006/relationships/hyperlink" Target="https://drive.google.com/file/d/1dNb_ySo_mgojBYpYSY4y_IFRerdghvNG/view"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acrilex.com.br/manuais/educadores-manual-vol-05-mi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tofqwvkpvwa" TargetMode="External"/><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images.app.goo.gl/33wh4zz6dhrn9zyl8" TargetMode="External"/><Relationship Id="rId5" Type="http://schemas.openxmlformats.org/officeDocument/2006/relationships/hyperlink" Target="https://images.app.goo.gl/jmebxpybvjuheuuk6" TargetMode="External"/><Relationship Id="rId4" Type="http://schemas.openxmlformats.org/officeDocument/2006/relationships/hyperlink" Target="https://images.app.goo.gl/6zbzmtasbq88olur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DEC781F-0FEB-C38F-EE3B-B0E6BC151D2C}"/>
              </a:ext>
            </a:extLst>
          </p:cNvPr>
          <p:cNvSpPr txBox="1"/>
          <p:nvPr/>
        </p:nvSpPr>
        <p:spPr>
          <a:xfrm>
            <a:off x="5172075" y="2043113"/>
            <a:ext cx="5335027" cy="2800767"/>
          </a:xfrm>
          <a:prstGeom prst="rect">
            <a:avLst/>
          </a:prstGeom>
          <a:noFill/>
        </p:spPr>
        <p:txBody>
          <a:bodyPr wrap="square" rtlCol="0">
            <a:spAutoFit/>
          </a:bodyPr>
          <a:lstStyle/>
          <a:p>
            <a:pPr algn="ctr"/>
            <a:endParaRPr lang="pt-BR" sz="2400" b="1" dirty="0"/>
          </a:p>
          <a:p>
            <a:pPr algn="ctr"/>
            <a:r>
              <a:rPr lang="pt-BR" sz="4000" b="1" dirty="0">
                <a:latin typeface="Arial" panose="020B0604020202020204" pitchFamily="34" charset="0"/>
                <a:cs typeface="Arial" panose="020B0604020202020204" pitchFamily="34" charset="0"/>
              </a:rPr>
              <a:t>3º Anos</a:t>
            </a:r>
          </a:p>
          <a:p>
            <a:pPr algn="ctr"/>
            <a:endParaRPr lang="pt-BR" sz="4000" b="1" dirty="0">
              <a:latin typeface="Arial" panose="020B0604020202020204" pitchFamily="34" charset="0"/>
              <a:cs typeface="Arial" panose="020B0604020202020204" pitchFamily="34" charset="0"/>
            </a:endParaRPr>
          </a:p>
          <a:p>
            <a:pPr algn="ctr"/>
            <a:r>
              <a:rPr lang="pt-BR" sz="4000" b="1" dirty="0">
                <a:latin typeface="Arial" panose="020B0604020202020204" pitchFamily="34" charset="0"/>
                <a:cs typeface="Arial" panose="020B0604020202020204" pitchFamily="34" charset="0"/>
              </a:rPr>
              <a:t>4º BIMESTRE</a:t>
            </a:r>
          </a:p>
          <a:p>
            <a:pPr algn="ctr"/>
            <a:endParaRPr lang="pt-BR" sz="3200" b="1" dirty="0"/>
          </a:p>
        </p:txBody>
      </p:sp>
      <p:sp>
        <p:nvSpPr>
          <p:cNvPr id="5" name="CaixaDeTexto 4">
            <a:extLst>
              <a:ext uri="{FF2B5EF4-FFF2-40B4-BE49-F238E27FC236}">
                <a16:creationId xmlns:a16="http://schemas.microsoft.com/office/drawing/2014/main" id="{BD1DF392-5158-BAB4-2BF7-08309A08E07D}"/>
              </a:ext>
            </a:extLst>
          </p:cNvPr>
          <p:cNvSpPr txBox="1"/>
          <p:nvPr/>
        </p:nvSpPr>
        <p:spPr>
          <a:xfrm>
            <a:off x="2222498" y="5329238"/>
            <a:ext cx="7464427" cy="707886"/>
          </a:xfrm>
          <a:prstGeom prst="rect">
            <a:avLst/>
          </a:prstGeom>
          <a:noFill/>
        </p:spPr>
        <p:txBody>
          <a:bodyPr wrap="square">
            <a:spAutoFit/>
          </a:bodyPr>
          <a:lstStyle/>
          <a:p>
            <a:pPr algn="ctr"/>
            <a:r>
              <a:rPr lang="pt-BR" sz="2000" b="1" i="0" u="none" strike="noStrike" dirty="0">
                <a:solidFill>
                  <a:srgbClr val="000000"/>
                </a:solidFill>
                <a:effectLst/>
                <a:latin typeface="Arial" panose="020B0604020202020204" pitchFamily="34" charset="0"/>
                <a:cs typeface="Arial" panose="020B0604020202020204" pitchFamily="34" charset="0"/>
              </a:rPr>
              <a:t>Supervisor Pedagógico de Arte - </a:t>
            </a:r>
            <a:r>
              <a:rPr lang="pt-BR" sz="2000" b="1" dirty="0">
                <a:solidFill>
                  <a:srgbClr val="000000"/>
                </a:solidFill>
                <a:latin typeface="Arial" panose="020B0604020202020204" pitchFamily="34" charset="0"/>
                <a:cs typeface="Arial" panose="020B0604020202020204" pitchFamily="34" charset="0"/>
              </a:rPr>
              <a:t>B</a:t>
            </a:r>
            <a:r>
              <a:rPr lang="pt-BR" sz="2000" b="1" i="0" u="none" strike="noStrike" dirty="0">
                <a:solidFill>
                  <a:srgbClr val="000000"/>
                </a:solidFill>
                <a:effectLst/>
                <a:latin typeface="Arial" panose="020B0604020202020204" pitchFamily="34" charset="0"/>
                <a:cs typeface="Arial" panose="020B0604020202020204" pitchFamily="34" charset="0"/>
              </a:rPr>
              <a:t>eto Fonseca</a:t>
            </a:r>
            <a:endParaRPr lang="pt-BR" sz="2000" b="0" dirty="0">
              <a:effectLst/>
              <a:latin typeface="Arial" panose="020B0604020202020204" pitchFamily="34" charset="0"/>
              <a:cs typeface="Arial" panose="020B0604020202020204" pitchFamily="34" charset="0"/>
            </a:endParaRPr>
          </a:p>
          <a:p>
            <a:pPr algn="ctr"/>
            <a:r>
              <a:rPr lang="pt-BR" sz="2000" b="1" i="0" u="none" strike="noStrike" dirty="0">
                <a:solidFill>
                  <a:srgbClr val="000000"/>
                </a:solidFill>
                <a:effectLst/>
                <a:latin typeface="Arial" panose="020B0604020202020204" pitchFamily="34" charset="0"/>
                <a:cs typeface="Arial" panose="020B0604020202020204" pitchFamily="34" charset="0"/>
              </a:rPr>
              <a:t>  Formadores de Arte - </a:t>
            </a:r>
            <a:r>
              <a:rPr lang="pt-BR" sz="2000" b="1" dirty="0">
                <a:solidFill>
                  <a:srgbClr val="000000"/>
                </a:solidFill>
                <a:latin typeface="Arial" panose="020B0604020202020204" pitchFamily="34" charset="0"/>
                <a:cs typeface="Arial" panose="020B0604020202020204" pitchFamily="34" charset="0"/>
              </a:rPr>
              <a:t>Lucas</a:t>
            </a:r>
            <a:r>
              <a:rPr lang="pt-BR" sz="2000" b="1" i="0" u="none" strike="noStrike" dirty="0">
                <a:solidFill>
                  <a:srgbClr val="000000"/>
                </a:solidFill>
                <a:effectLst/>
                <a:latin typeface="Arial" panose="020B0604020202020204" pitchFamily="34" charset="0"/>
                <a:cs typeface="Arial" panose="020B0604020202020204" pitchFamily="34" charset="0"/>
              </a:rPr>
              <a:t> - Mariana - Maria Esperança</a:t>
            </a:r>
            <a:endParaRPr lang="pt-BR" sz="2000" b="0" dirty="0">
              <a:effectLst/>
              <a:latin typeface="Arial" panose="020B06040202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B7675D9-76E2-8B5B-A1AA-BF2912B5D951}"/>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pic>
        <p:nvPicPr>
          <p:cNvPr id="6" name="Imagem 5">
            <a:extLst>
              <a:ext uri="{FF2B5EF4-FFF2-40B4-BE49-F238E27FC236}">
                <a16:creationId xmlns:a16="http://schemas.microsoft.com/office/drawing/2014/main" id="{A11C92E2-C5B5-F3C6-4E8E-AB9CECCA8902}"/>
              </a:ext>
            </a:extLst>
          </p:cNvPr>
          <p:cNvPicPr>
            <a:picLocks noChangeAspect="1"/>
          </p:cNvPicPr>
          <p:nvPr/>
        </p:nvPicPr>
        <p:blipFill>
          <a:blip r:embed="rId3"/>
          <a:stretch>
            <a:fillRect/>
          </a:stretch>
        </p:blipFill>
        <p:spPr>
          <a:xfrm>
            <a:off x="766443" y="606790"/>
            <a:ext cx="4001948" cy="4534750"/>
          </a:xfrm>
          <a:prstGeom prst="rect">
            <a:avLst/>
          </a:prstGeom>
        </p:spPr>
      </p:pic>
    </p:spTree>
    <p:extLst>
      <p:ext uri="{BB962C8B-B14F-4D97-AF65-F5344CB8AC3E}">
        <p14:creationId xmlns:p14="http://schemas.microsoft.com/office/powerpoint/2010/main" val="3709336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sp>
        <p:nvSpPr>
          <p:cNvPr id="4" name="CaixaDeTexto 3">
            <a:extLst>
              <a:ext uri="{FF2B5EF4-FFF2-40B4-BE49-F238E27FC236}">
                <a16:creationId xmlns:a16="http://schemas.microsoft.com/office/drawing/2014/main" id="{416B678A-F01E-1B12-6BA6-848D1C81107A}"/>
              </a:ext>
            </a:extLst>
          </p:cNvPr>
          <p:cNvSpPr txBox="1"/>
          <p:nvPr/>
        </p:nvSpPr>
        <p:spPr>
          <a:xfrm>
            <a:off x="388143" y="381449"/>
            <a:ext cx="7069932" cy="6302495"/>
          </a:xfrm>
          <a:prstGeom prst="rect">
            <a:avLst/>
          </a:prstGeom>
          <a:noFill/>
        </p:spPr>
        <p:txBody>
          <a:bodyPr wrap="square">
            <a:spAutoFit/>
          </a:bodyPr>
          <a:lstStyle/>
          <a:p>
            <a:pPr algn="ctr"/>
            <a:r>
              <a:rPr lang="pt-BR" sz="2400" b="1" dirty="0">
                <a:latin typeface="Arial" panose="020B0604020202020204" pitchFamily="34" charset="0"/>
                <a:cs typeface="Arial" panose="020B0604020202020204" pitchFamily="34" charset="0"/>
              </a:rPr>
              <a:t>Lendo Arte</a:t>
            </a:r>
          </a:p>
          <a:p>
            <a:pPr algn="ctr"/>
            <a:endParaRPr lang="pt-BR" sz="2400" dirty="0">
              <a:latin typeface="Arial" panose="020B0604020202020204" pitchFamily="34" charset="0"/>
              <a:cs typeface="Arial" panose="020B0604020202020204" pitchFamily="34" charset="0"/>
            </a:endParaRPr>
          </a:p>
          <a:p>
            <a:pPr algn="just">
              <a:lnSpc>
                <a:spcPct val="150000"/>
              </a:lnSpc>
            </a:pPr>
            <a:r>
              <a:rPr lang="pt-BR" sz="2400" dirty="0">
                <a:latin typeface="Arial" panose="020B0604020202020204" pitchFamily="34" charset="0"/>
                <a:cs typeface="Arial" panose="020B0604020202020204" pitchFamily="34" charset="0"/>
              </a:rPr>
              <a:t>As imagens apreciadas na unidade são cenas do espetáculo “destino”, do grupo de teatro barracão. Nesse espetáculo, os atores usam máscaras com características brasileiras para expressar situações da vida atual, das quais diferentes realidades são apresentadas. Sem precisar da fala, o espetáculo acontece a partir da expressividade das máscaras, mas principalmente pela expressividade da linguagem corporal que caracteriza os personagens.</a:t>
            </a:r>
          </a:p>
        </p:txBody>
      </p:sp>
      <p:pic>
        <p:nvPicPr>
          <p:cNvPr id="2" name="Imagem 1">
            <a:extLst>
              <a:ext uri="{FF2B5EF4-FFF2-40B4-BE49-F238E27FC236}">
                <a16:creationId xmlns:a16="http://schemas.microsoft.com/office/drawing/2014/main" id="{81E603F1-9CBE-55C1-43AC-3DDC52B53181}"/>
              </a:ext>
            </a:extLst>
          </p:cNvPr>
          <p:cNvPicPr>
            <a:picLocks noChangeAspect="1"/>
          </p:cNvPicPr>
          <p:nvPr/>
        </p:nvPicPr>
        <p:blipFill>
          <a:blip r:embed="rId3"/>
          <a:stretch>
            <a:fillRect/>
          </a:stretch>
        </p:blipFill>
        <p:spPr>
          <a:xfrm>
            <a:off x="7601292" y="1120113"/>
            <a:ext cx="4202565" cy="4209125"/>
          </a:xfrm>
          <a:prstGeom prst="rect">
            <a:avLst/>
          </a:prstGeom>
        </p:spPr>
      </p:pic>
    </p:spTree>
    <p:extLst>
      <p:ext uri="{BB962C8B-B14F-4D97-AF65-F5344CB8AC3E}">
        <p14:creationId xmlns:p14="http://schemas.microsoft.com/office/powerpoint/2010/main" val="153215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sp>
        <p:nvSpPr>
          <p:cNvPr id="5" name="CaixaDeTexto 4">
            <a:extLst>
              <a:ext uri="{FF2B5EF4-FFF2-40B4-BE49-F238E27FC236}">
                <a16:creationId xmlns:a16="http://schemas.microsoft.com/office/drawing/2014/main" id="{7478E026-9ED4-F3D6-6982-F531F9EABE3A}"/>
              </a:ext>
            </a:extLst>
          </p:cNvPr>
          <p:cNvSpPr txBox="1"/>
          <p:nvPr/>
        </p:nvSpPr>
        <p:spPr>
          <a:xfrm>
            <a:off x="642938" y="550755"/>
            <a:ext cx="10401299" cy="1938992"/>
          </a:xfrm>
          <a:prstGeom prst="rect">
            <a:avLst/>
          </a:prstGeom>
          <a:noFill/>
        </p:spPr>
        <p:txBody>
          <a:bodyPr wrap="square">
            <a:spAutoFit/>
          </a:bodyPr>
          <a:lstStyle/>
          <a:p>
            <a:pPr algn="ctr"/>
            <a:r>
              <a:rPr lang="pt-BR" sz="2400" b="1" dirty="0">
                <a:latin typeface="Arial" panose="020B0604020202020204" pitchFamily="34" charset="0"/>
                <a:cs typeface="Arial" panose="020B0604020202020204" pitchFamily="34" charset="0"/>
              </a:rPr>
              <a:t>UNIDADE 4 </a:t>
            </a:r>
          </a:p>
          <a:p>
            <a:pPr algn="ctr"/>
            <a:r>
              <a:rPr lang="pt-BR" sz="2400" b="1" dirty="0">
                <a:latin typeface="Arial" panose="020B0604020202020204" pitchFamily="34" charset="0"/>
                <a:cs typeface="Arial" panose="020B0604020202020204" pitchFamily="34" charset="0"/>
              </a:rPr>
              <a:t>Dança - Arquitetura dos Movimentos</a:t>
            </a:r>
          </a:p>
          <a:p>
            <a:pPr algn="ctr"/>
            <a:endParaRPr lang="pt-BR" sz="2400" dirty="0">
              <a:latin typeface="Arial" panose="020B0604020202020204" pitchFamily="34" charset="0"/>
              <a:cs typeface="Arial" panose="020B0604020202020204" pitchFamily="34" charset="0"/>
            </a:endParaRPr>
          </a:p>
          <a:p>
            <a:pPr algn="ctr"/>
            <a:r>
              <a:rPr lang="pt-BR" sz="2400" dirty="0">
                <a:latin typeface="Arial" panose="020B0604020202020204" pitchFamily="34" charset="0"/>
                <a:cs typeface="Arial" panose="020B0604020202020204" pitchFamily="34" charset="0"/>
              </a:rPr>
              <a:t>Pensando arte!!! </a:t>
            </a:r>
          </a:p>
          <a:p>
            <a:pPr algn="ctr"/>
            <a:r>
              <a:rPr lang="pt-BR" sz="2400" dirty="0">
                <a:latin typeface="Arial" panose="020B0604020202020204" pitchFamily="34" charset="0"/>
                <a:cs typeface="Arial" panose="020B0604020202020204" pitchFamily="34" charset="0"/>
              </a:rPr>
              <a:t>Observe as imagens seguintes:</a:t>
            </a:r>
          </a:p>
        </p:txBody>
      </p:sp>
      <p:pic>
        <p:nvPicPr>
          <p:cNvPr id="8" name="Imagem 7">
            <a:extLst>
              <a:ext uri="{FF2B5EF4-FFF2-40B4-BE49-F238E27FC236}">
                <a16:creationId xmlns:a16="http://schemas.microsoft.com/office/drawing/2014/main" id="{6272F081-6481-7417-69E1-FECC731A5DC6}"/>
              </a:ext>
            </a:extLst>
          </p:cNvPr>
          <p:cNvPicPr>
            <a:picLocks noChangeAspect="1"/>
          </p:cNvPicPr>
          <p:nvPr/>
        </p:nvPicPr>
        <p:blipFill rotWithShape="1">
          <a:blip r:embed="rId3"/>
          <a:srcRect l="22618" t="22904" r="57576" b="31658"/>
          <a:stretch/>
        </p:blipFill>
        <p:spPr>
          <a:xfrm>
            <a:off x="314325" y="2595911"/>
            <a:ext cx="3305178" cy="3967396"/>
          </a:xfrm>
          <a:prstGeom prst="rect">
            <a:avLst/>
          </a:prstGeom>
        </p:spPr>
      </p:pic>
      <p:pic>
        <p:nvPicPr>
          <p:cNvPr id="10" name="Imagem 9">
            <a:extLst>
              <a:ext uri="{FF2B5EF4-FFF2-40B4-BE49-F238E27FC236}">
                <a16:creationId xmlns:a16="http://schemas.microsoft.com/office/drawing/2014/main" id="{1AE4A01F-609B-22AC-71E4-0531692C89D6}"/>
              </a:ext>
            </a:extLst>
          </p:cNvPr>
          <p:cNvPicPr>
            <a:picLocks noChangeAspect="1"/>
          </p:cNvPicPr>
          <p:nvPr/>
        </p:nvPicPr>
        <p:blipFill rotWithShape="1">
          <a:blip r:embed="rId3"/>
          <a:srcRect l="41989" t="22904" r="22656" b="31658"/>
          <a:stretch/>
        </p:blipFill>
        <p:spPr>
          <a:xfrm>
            <a:off x="3995739" y="2595911"/>
            <a:ext cx="6672262" cy="3861231"/>
          </a:xfrm>
          <a:prstGeom prst="rect">
            <a:avLst/>
          </a:prstGeom>
        </p:spPr>
      </p:pic>
    </p:spTree>
    <p:extLst>
      <p:ext uri="{BB962C8B-B14F-4D97-AF65-F5344CB8AC3E}">
        <p14:creationId xmlns:p14="http://schemas.microsoft.com/office/powerpoint/2010/main" val="47648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sp>
        <p:nvSpPr>
          <p:cNvPr id="4" name="CaixaDeTexto 3">
            <a:extLst>
              <a:ext uri="{FF2B5EF4-FFF2-40B4-BE49-F238E27FC236}">
                <a16:creationId xmlns:a16="http://schemas.microsoft.com/office/drawing/2014/main" id="{C64005AA-57E2-5D73-0DE9-719F0A27F3C4}"/>
              </a:ext>
            </a:extLst>
          </p:cNvPr>
          <p:cNvSpPr txBox="1"/>
          <p:nvPr/>
        </p:nvSpPr>
        <p:spPr>
          <a:xfrm>
            <a:off x="931068" y="551289"/>
            <a:ext cx="10329863" cy="4647426"/>
          </a:xfrm>
          <a:prstGeom prst="rect">
            <a:avLst/>
          </a:prstGeom>
          <a:noFill/>
        </p:spPr>
        <p:txBody>
          <a:bodyPr wrap="square">
            <a:spAutoFit/>
          </a:bodyPr>
          <a:lstStyle/>
          <a:p>
            <a:r>
              <a:rPr lang="pt-BR" sz="2400" b="1" dirty="0">
                <a:latin typeface="Arial" panose="020B0604020202020204" pitchFamily="34" charset="0"/>
                <a:cs typeface="Arial" panose="020B0604020202020204" pitchFamily="34" charset="0"/>
              </a:rPr>
              <a:t>Registre suas observações:</a:t>
            </a:r>
          </a:p>
          <a:p>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Quais movimentos as pessoas estão fazendo nas imagens apresentadas?</a:t>
            </a:r>
          </a:p>
          <a:p>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___________________________________________________________</a:t>
            </a:r>
          </a:p>
          <a:p>
            <a:r>
              <a:rPr lang="pt-BR" sz="2400" dirty="0">
                <a:latin typeface="Arial" panose="020B0604020202020204" pitchFamily="34" charset="0"/>
                <a:cs typeface="Arial" panose="020B0604020202020204" pitchFamily="34" charset="0"/>
              </a:rPr>
              <a:t>___________________________________________________________</a:t>
            </a:r>
          </a:p>
          <a:p>
            <a:r>
              <a:rPr lang="pt-BR" sz="2400" dirty="0">
                <a:latin typeface="Arial" panose="020B0604020202020204" pitchFamily="34" charset="0"/>
                <a:cs typeface="Arial" panose="020B0604020202020204" pitchFamily="34" charset="0"/>
              </a:rPr>
              <a:t>___________________________________________________________</a:t>
            </a:r>
          </a:p>
          <a:p>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Qual a relação entre os movimentos e o espaço onde elas estão?</a:t>
            </a:r>
          </a:p>
          <a:p>
            <a:endParaRPr lang="pt-BR" sz="2000" dirty="0"/>
          </a:p>
          <a:p>
            <a:r>
              <a:rPr lang="pt-BR" sz="2000" dirty="0"/>
              <a:t>______________________________________________________________________________</a:t>
            </a:r>
          </a:p>
          <a:p>
            <a:r>
              <a:rPr lang="pt-BR" sz="2000" dirty="0"/>
              <a:t>______________________________________________________________________________</a:t>
            </a:r>
          </a:p>
          <a:p>
            <a:r>
              <a:rPr lang="pt-BR" sz="2000" dirty="0"/>
              <a:t>______________________________________________________________________________</a:t>
            </a:r>
          </a:p>
        </p:txBody>
      </p:sp>
    </p:spTree>
    <p:extLst>
      <p:ext uri="{BB962C8B-B14F-4D97-AF65-F5344CB8AC3E}">
        <p14:creationId xmlns:p14="http://schemas.microsoft.com/office/powerpoint/2010/main" val="73454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sp>
        <p:nvSpPr>
          <p:cNvPr id="4" name="CaixaDeTexto 3">
            <a:extLst>
              <a:ext uri="{FF2B5EF4-FFF2-40B4-BE49-F238E27FC236}">
                <a16:creationId xmlns:a16="http://schemas.microsoft.com/office/drawing/2014/main" id="{81F467F4-C4BE-394E-06E4-AF5982D6F80C}"/>
              </a:ext>
            </a:extLst>
          </p:cNvPr>
          <p:cNvSpPr txBox="1"/>
          <p:nvPr/>
        </p:nvSpPr>
        <p:spPr>
          <a:xfrm>
            <a:off x="631031" y="1120113"/>
            <a:ext cx="10929938" cy="2554545"/>
          </a:xfrm>
          <a:prstGeom prst="rect">
            <a:avLst/>
          </a:prstGeom>
          <a:noFill/>
        </p:spPr>
        <p:txBody>
          <a:bodyPr wrap="square">
            <a:spAutoFit/>
          </a:bodyPr>
          <a:lstStyle/>
          <a:p>
            <a:r>
              <a:rPr lang="pt-BR" sz="2000" dirty="0">
                <a:latin typeface="Arial" panose="020B0604020202020204" pitchFamily="34" charset="0"/>
                <a:cs typeface="Arial" panose="020B0604020202020204" pitchFamily="34" charset="0"/>
              </a:rPr>
              <a:t>Você consegue imaginar uma dança, olhando para as imagens dos cômodos de uma casa? Justifique.</a:t>
            </a:r>
          </a:p>
          <a:p>
            <a:r>
              <a:rPr lang="pt-BR" sz="2000" dirty="0">
                <a:latin typeface="Arial" panose="020B0604020202020204" pitchFamily="34" charset="0"/>
                <a:cs typeface="Arial" panose="020B0604020202020204" pitchFamily="34" charset="0"/>
              </a:rPr>
              <a:t>____________________________________________________________________________</a:t>
            </a:r>
          </a:p>
          <a:p>
            <a:r>
              <a:rPr lang="pt-BR" sz="2000" dirty="0">
                <a:latin typeface="Arial" panose="020B0604020202020204" pitchFamily="34" charset="0"/>
                <a:cs typeface="Arial" panose="020B0604020202020204" pitchFamily="34" charset="0"/>
              </a:rPr>
              <a:t>____________________________________________________________________________</a:t>
            </a: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Escreva quais os movimentos observados nas imagens nós realizamos no nosso dia a dia?</a:t>
            </a:r>
          </a:p>
          <a:p>
            <a:r>
              <a:rPr lang="pt-BR" sz="2000" dirty="0">
                <a:latin typeface="Arial" panose="020B0604020202020204" pitchFamily="34" charset="0"/>
                <a:cs typeface="Arial" panose="020B0604020202020204" pitchFamily="34" charset="0"/>
              </a:rPr>
              <a:t>____________________________________________________________________________</a:t>
            </a:r>
          </a:p>
          <a:p>
            <a:r>
              <a:rPr lang="pt-BR" sz="2000" dirty="0">
                <a:latin typeface="Arial" panose="020B0604020202020204" pitchFamily="34" charset="0"/>
                <a:cs typeface="Arial" panose="020B0604020202020204" pitchFamily="34" charset="0"/>
              </a:rPr>
              <a:t>____________________________________________________________________________</a:t>
            </a:r>
          </a:p>
        </p:txBody>
      </p:sp>
      <p:sp>
        <p:nvSpPr>
          <p:cNvPr id="6" name="CaixaDeTexto 5">
            <a:extLst>
              <a:ext uri="{FF2B5EF4-FFF2-40B4-BE49-F238E27FC236}">
                <a16:creationId xmlns:a16="http://schemas.microsoft.com/office/drawing/2014/main" id="{1D3E6B43-22E7-9EA4-2209-F50C2EC7CF14}"/>
              </a:ext>
            </a:extLst>
          </p:cNvPr>
          <p:cNvSpPr txBox="1"/>
          <p:nvPr/>
        </p:nvSpPr>
        <p:spPr>
          <a:xfrm>
            <a:off x="3819808" y="4249102"/>
            <a:ext cx="1991032" cy="1815882"/>
          </a:xfrm>
          <a:prstGeom prst="rect">
            <a:avLst/>
          </a:prstGeom>
          <a:noFill/>
        </p:spPr>
        <p:txBody>
          <a:bodyPr wrap="square">
            <a:spAutoFit/>
          </a:bodyPr>
          <a:lstStyle/>
          <a:p>
            <a:pPr algn="just"/>
            <a:r>
              <a:rPr lang="pt-BR" sz="1600" dirty="0">
                <a:latin typeface="Arial" panose="020B0604020202020204" pitchFamily="34" charset="0"/>
                <a:cs typeface="Arial" panose="020B0604020202020204" pitchFamily="34" charset="0"/>
              </a:rPr>
              <a:t>Para acessar, basta fazer a leitura do QR </a:t>
            </a:r>
            <a:r>
              <a:rPr lang="pt-BR" sz="1600" dirty="0" err="1">
                <a:latin typeface="Arial" panose="020B0604020202020204" pitchFamily="34" charset="0"/>
                <a:cs typeface="Arial" panose="020B0604020202020204" pitchFamily="34" charset="0"/>
              </a:rPr>
              <a:t>code</a:t>
            </a:r>
            <a:r>
              <a:rPr lang="pt-BR" sz="1600" dirty="0">
                <a:latin typeface="Arial" panose="020B0604020202020204" pitchFamily="34" charset="0"/>
                <a:cs typeface="Arial" panose="020B0604020202020204" pitchFamily="34" charset="0"/>
              </a:rPr>
              <a:t> ao lado com a câmera do seu celular. é necessário ter acesso à internet.</a:t>
            </a:r>
          </a:p>
        </p:txBody>
      </p:sp>
      <p:pic>
        <p:nvPicPr>
          <p:cNvPr id="9" name="Imagem 8">
            <a:extLst>
              <a:ext uri="{FF2B5EF4-FFF2-40B4-BE49-F238E27FC236}">
                <a16:creationId xmlns:a16="http://schemas.microsoft.com/office/drawing/2014/main" id="{BB2A93F8-54A1-2408-519C-A963DEA754EB}"/>
              </a:ext>
            </a:extLst>
          </p:cNvPr>
          <p:cNvPicPr>
            <a:picLocks noChangeAspect="1"/>
          </p:cNvPicPr>
          <p:nvPr/>
        </p:nvPicPr>
        <p:blipFill rotWithShape="1">
          <a:blip r:embed="rId3"/>
          <a:srcRect l="58669" t="27731" r="23549" b="39995"/>
          <a:stretch/>
        </p:blipFill>
        <p:spPr>
          <a:xfrm>
            <a:off x="5810840" y="4043990"/>
            <a:ext cx="2585018" cy="2242510"/>
          </a:xfrm>
          <a:prstGeom prst="rect">
            <a:avLst/>
          </a:prstGeom>
        </p:spPr>
      </p:pic>
    </p:spTree>
    <p:extLst>
      <p:ext uri="{BB962C8B-B14F-4D97-AF65-F5344CB8AC3E}">
        <p14:creationId xmlns:p14="http://schemas.microsoft.com/office/powerpoint/2010/main" val="95667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sp>
        <p:nvSpPr>
          <p:cNvPr id="4" name="CaixaDeTexto 3">
            <a:extLst>
              <a:ext uri="{FF2B5EF4-FFF2-40B4-BE49-F238E27FC236}">
                <a16:creationId xmlns:a16="http://schemas.microsoft.com/office/drawing/2014/main" id="{D0A84137-D2C9-C871-3718-E7FB77A268E5}"/>
              </a:ext>
            </a:extLst>
          </p:cNvPr>
          <p:cNvSpPr txBox="1"/>
          <p:nvPr/>
        </p:nvSpPr>
        <p:spPr>
          <a:xfrm>
            <a:off x="419099" y="438179"/>
            <a:ext cx="11353801" cy="3170099"/>
          </a:xfrm>
          <a:prstGeom prst="rect">
            <a:avLst/>
          </a:prstGeom>
          <a:noFill/>
        </p:spPr>
        <p:txBody>
          <a:bodyPr wrap="square">
            <a:spAutoFit/>
          </a:bodyPr>
          <a:lstStyle/>
          <a:p>
            <a:pPr algn="ctr"/>
            <a:r>
              <a:rPr lang="pt-BR" sz="2000" b="1" dirty="0">
                <a:latin typeface="Arial" panose="020B0604020202020204" pitchFamily="34" charset="0"/>
                <a:cs typeface="Arial" panose="020B0604020202020204" pitchFamily="34" charset="0"/>
              </a:rPr>
              <a:t>Aprendendo arte</a:t>
            </a:r>
          </a:p>
          <a:p>
            <a:endParaRPr lang="pt-BR" sz="2000" dirty="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rPr>
              <a:t>“Construir uma casa é construir espaços.</a:t>
            </a:r>
          </a:p>
          <a:p>
            <a:pPr algn="ctr"/>
            <a:r>
              <a:rPr lang="pt-BR" sz="2000" dirty="0">
                <a:latin typeface="Arial" panose="020B0604020202020204" pitchFamily="34" charset="0"/>
                <a:cs typeface="Arial" panose="020B0604020202020204" pitchFamily="34" charset="0"/>
              </a:rPr>
              <a:t>Dançar é ocupar espaços, a arquitetura do movimento”</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Uma casa? Isso mesmo, a dançarina e coreógrafa brasileira Deborah Colker parte de uma ideia muito simples: investir nas ações do dia a dia que realizamos dentro de uma casa e transformá-las em movimentos de dança. O cotidiano se torna uma fonte de inspiração. Nascida no Rio de Janeiro, em 1961, cursou psicologia, foi jogadora de vôlei e estudou piano por dez anos. A partir da década de 80, tornou-se dançarina e coreógrafa. </a:t>
            </a:r>
          </a:p>
        </p:txBody>
      </p:sp>
      <p:sp>
        <p:nvSpPr>
          <p:cNvPr id="6" name="CaixaDeTexto 5">
            <a:extLst>
              <a:ext uri="{FF2B5EF4-FFF2-40B4-BE49-F238E27FC236}">
                <a16:creationId xmlns:a16="http://schemas.microsoft.com/office/drawing/2014/main" id="{20B1AB98-3077-4CAE-50F6-5948FA11E32E}"/>
              </a:ext>
            </a:extLst>
          </p:cNvPr>
          <p:cNvSpPr txBox="1"/>
          <p:nvPr/>
        </p:nvSpPr>
        <p:spPr>
          <a:xfrm>
            <a:off x="4986338" y="4067354"/>
            <a:ext cx="6738151" cy="2523768"/>
          </a:xfrm>
          <a:prstGeom prst="rect">
            <a:avLst/>
          </a:prstGeom>
          <a:noFill/>
        </p:spPr>
        <p:txBody>
          <a:bodyPr wrap="square">
            <a:spAutoFit/>
          </a:bodyPr>
          <a:lstStyle/>
          <a:p>
            <a:r>
              <a:rPr lang="pt-BR" sz="1400" dirty="0">
                <a:latin typeface="Arial" panose="020B0604020202020204" pitchFamily="34" charset="0"/>
                <a:cs typeface="Arial" panose="020B0604020202020204" pitchFamily="34" charset="0"/>
              </a:rPr>
              <a:t>PARA SABER MAIS </a:t>
            </a:r>
            <a:r>
              <a:rPr lang="pt-BR" sz="1400" dirty="0">
                <a:latin typeface="Arial" panose="020B0604020202020204" pitchFamily="34" charset="0"/>
                <a:cs typeface="Arial" panose="020B0604020202020204" pitchFamily="34" charset="0"/>
                <a:hlinkClick r:id="rId3"/>
              </a:rPr>
              <a:t>https://youtu.be/ecONk77URnY</a:t>
            </a:r>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REFERÊNCIAS</a:t>
            </a:r>
          </a:p>
          <a:p>
            <a:r>
              <a:rPr lang="pt-BR" sz="1400" dirty="0">
                <a:latin typeface="Arial" panose="020B0604020202020204" pitchFamily="34" charset="0"/>
                <a:cs typeface="Arial" panose="020B0604020202020204" pitchFamily="34" charset="0"/>
              </a:rPr>
              <a:t>ELABORADAS COM EXCERTOS DO SITE</a:t>
            </a:r>
          </a:p>
          <a:p>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hlinkClick r:id="rId4"/>
              </a:rPr>
              <a:t>https://www.ciadeborahcolker.com.br/casa</a:t>
            </a:r>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Fig. 1 e 2 </a:t>
            </a:r>
            <a:r>
              <a:rPr lang="pt-BR" sz="1400" dirty="0">
                <a:latin typeface="Arial" panose="020B0604020202020204" pitchFamily="34" charset="0"/>
                <a:cs typeface="Arial" panose="020B0604020202020204" pitchFamily="34" charset="0"/>
                <a:hlinkClick r:id="rId5"/>
              </a:rPr>
              <a:t>https://www.ciadeborahcolker.com.br/gallery-casa</a:t>
            </a:r>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Fig. 3 </a:t>
            </a:r>
            <a:r>
              <a:rPr lang="pt-BR" sz="1400" dirty="0">
                <a:latin typeface="Arial" panose="020B0604020202020204" pitchFamily="34" charset="0"/>
                <a:cs typeface="Arial" panose="020B0604020202020204" pitchFamily="34" charset="0"/>
                <a:hlinkClick r:id="rId6"/>
              </a:rPr>
              <a:t>https://images.app.goo.gl/3HzyuzjD8pN6SBrK9</a:t>
            </a:r>
            <a:endParaRPr lang="pt-BR" sz="1400" dirty="0">
              <a:latin typeface="Arial" panose="020B0604020202020204" pitchFamily="34" charset="0"/>
              <a:cs typeface="Arial" panose="020B0604020202020204" pitchFamily="34" charset="0"/>
            </a:endParaRPr>
          </a:p>
          <a:p>
            <a:endParaRPr lang="pt-BR" dirty="0"/>
          </a:p>
        </p:txBody>
      </p:sp>
      <p:pic>
        <p:nvPicPr>
          <p:cNvPr id="9" name="Imagem 8">
            <a:extLst>
              <a:ext uri="{FF2B5EF4-FFF2-40B4-BE49-F238E27FC236}">
                <a16:creationId xmlns:a16="http://schemas.microsoft.com/office/drawing/2014/main" id="{215BFC0A-CE14-8355-ACE0-AC11B6200EDB}"/>
              </a:ext>
            </a:extLst>
          </p:cNvPr>
          <p:cNvPicPr>
            <a:picLocks noChangeAspect="1"/>
          </p:cNvPicPr>
          <p:nvPr/>
        </p:nvPicPr>
        <p:blipFill rotWithShape="1">
          <a:blip r:embed="rId7"/>
          <a:srcRect l="23906" t="28323" r="60337" b="31013"/>
          <a:stretch/>
        </p:blipFill>
        <p:spPr>
          <a:xfrm>
            <a:off x="467511" y="3608278"/>
            <a:ext cx="3747301" cy="2990821"/>
          </a:xfrm>
          <a:prstGeom prst="rect">
            <a:avLst/>
          </a:prstGeom>
        </p:spPr>
      </p:pic>
    </p:spTree>
    <p:extLst>
      <p:ext uri="{BB962C8B-B14F-4D97-AF65-F5344CB8AC3E}">
        <p14:creationId xmlns:p14="http://schemas.microsoft.com/office/powerpoint/2010/main" val="389970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sp>
        <p:nvSpPr>
          <p:cNvPr id="5" name="CaixaDeTexto 4">
            <a:extLst>
              <a:ext uri="{FF2B5EF4-FFF2-40B4-BE49-F238E27FC236}">
                <a16:creationId xmlns:a16="http://schemas.microsoft.com/office/drawing/2014/main" id="{232984D4-357B-6BCF-6277-E021F5BEC015}"/>
              </a:ext>
            </a:extLst>
          </p:cNvPr>
          <p:cNvSpPr txBox="1"/>
          <p:nvPr/>
        </p:nvSpPr>
        <p:spPr>
          <a:xfrm>
            <a:off x="1614488" y="624337"/>
            <a:ext cx="8892614" cy="2031325"/>
          </a:xfrm>
          <a:prstGeom prst="rect">
            <a:avLst/>
          </a:prstGeom>
          <a:noFill/>
        </p:spPr>
        <p:txBody>
          <a:bodyPr wrap="square">
            <a:spAutoFit/>
          </a:bodyPr>
          <a:lstStyle/>
          <a:p>
            <a:pPr algn="ctr"/>
            <a:r>
              <a:rPr lang="pt-BR" sz="2400" b="1" dirty="0">
                <a:latin typeface="Arial" panose="020B0604020202020204" pitchFamily="34" charset="0"/>
                <a:cs typeface="Arial" panose="020B0604020202020204" pitchFamily="34" charset="0"/>
              </a:rPr>
              <a:t>UNIDADE 5</a:t>
            </a:r>
          </a:p>
          <a:p>
            <a:pPr algn="ctr"/>
            <a:r>
              <a:rPr lang="pt-BR" sz="2400" b="1" dirty="0">
                <a:latin typeface="Arial" panose="020B0604020202020204" pitchFamily="34" charset="0"/>
                <a:cs typeface="Arial" panose="020B0604020202020204" pitchFamily="34" charset="0"/>
              </a:rPr>
              <a:t> ARTES VISUAIS - LINHAS</a:t>
            </a:r>
          </a:p>
          <a:p>
            <a:endParaRPr lang="pt-BR" dirty="0"/>
          </a:p>
          <a:p>
            <a:pPr algn="ctr"/>
            <a:r>
              <a:rPr lang="pt-BR" sz="2000" dirty="0">
                <a:latin typeface="Arial" panose="020B0604020202020204" pitchFamily="34" charset="0"/>
                <a:cs typeface="Arial" panose="020B0604020202020204" pitchFamily="34" charset="0"/>
              </a:rPr>
              <a:t>Pensando Arte!!!</a:t>
            </a:r>
          </a:p>
          <a:p>
            <a:pPr algn="ctr"/>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Vamos iniciar a proposta desta unidade observando duas imagens:</a:t>
            </a:r>
          </a:p>
        </p:txBody>
      </p:sp>
      <p:pic>
        <p:nvPicPr>
          <p:cNvPr id="8" name="Imagem 7">
            <a:extLst>
              <a:ext uri="{FF2B5EF4-FFF2-40B4-BE49-F238E27FC236}">
                <a16:creationId xmlns:a16="http://schemas.microsoft.com/office/drawing/2014/main" id="{7DE90D9C-7326-E7ED-4EF3-CFA10F5A548D}"/>
              </a:ext>
            </a:extLst>
          </p:cNvPr>
          <p:cNvPicPr>
            <a:picLocks noChangeAspect="1"/>
          </p:cNvPicPr>
          <p:nvPr/>
        </p:nvPicPr>
        <p:blipFill rotWithShape="1">
          <a:blip r:embed="rId3"/>
          <a:srcRect l="27656" t="28740" r="27696" b="23945"/>
          <a:stretch/>
        </p:blipFill>
        <p:spPr>
          <a:xfrm>
            <a:off x="3147207" y="2782106"/>
            <a:ext cx="5827176" cy="3653168"/>
          </a:xfrm>
          <a:prstGeom prst="rect">
            <a:avLst/>
          </a:prstGeom>
        </p:spPr>
      </p:pic>
    </p:spTree>
    <p:extLst>
      <p:ext uri="{BB962C8B-B14F-4D97-AF65-F5344CB8AC3E}">
        <p14:creationId xmlns:p14="http://schemas.microsoft.com/office/powerpoint/2010/main" val="54681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pic>
        <p:nvPicPr>
          <p:cNvPr id="5" name="Imagem 4">
            <a:extLst>
              <a:ext uri="{FF2B5EF4-FFF2-40B4-BE49-F238E27FC236}">
                <a16:creationId xmlns:a16="http://schemas.microsoft.com/office/drawing/2014/main" id="{A4774FA3-5C5D-BE56-391C-3375B7AA513C}"/>
              </a:ext>
            </a:extLst>
          </p:cNvPr>
          <p:cNvPicPr>
            <a:picLocks noChangeAspect="1"/>
          </p:cNvPicPr>
          <p:nvPr/>
        </p:nvPicPr>
        <p:blipFill rotWithShape="1">
          <a:blip r:embed="rId3"/>
          <a:srcRect l="24844" t="24362" r="27578" b="22278"/>
          <a:stretch/>
        </p:blipFill>
        <p:spPr>
          <a:xfrm>
            <a:off x="1585913" y="750781"/>
            <a:ext cx="8494976" cy="5356438"/>
          </a:xfrm>
          <a:prstGeom prst="rect">
            <a:avLst/>
          </a:prstGeom>
        </p:spPr>
      </p:pic>
    </p:spTree>
    <p:extLst>
      <p:ext uri="{BB962C8B-B14F-4D97-AF65-F5344CB8AC3E}">
        <p14:creationId xmlns:p14="http://schemas.microsoft.com/office/powerpoint/2010/main" val="2944162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sp>
        <p:nvSpPr>
          <p:cNvPr id="5" name="CaixaDeTexto 4">
            <a:extLst>
              <a:ext uri="{FF2B5EF4-FFF2-40B4-BE49-F238E27FC236}">
                <a16:creationId xmlns:a16="http://schemas.microsoft.com/office/drawing/2014/main" id="{1E279573-27F6-B393-9276-076357F9B8E3}"/>
              </a:ext>
            </a:extLst>
          </p:cNvPr>
          <p:cNvSpPr txBox="1"/>
          <p:nvPr/>
        </p:nvSpPr>
        <p:spPr>
          <a:xfrm>
            <a:off x="809625" y="1468701"/>
            <a:ext cx="10572749" cy="3416320"/>
          </a:xfrm>
          <a:prstGeom prst="rect">
            <a:avLst/>
          </a:prstGeom>
          <a:noFill/>
        </p:spPr>
        <p:txBody>
          <a:bodyPr wrap="square">
            <a:spAutoFit/>
          </a:bodyPr>
          <a:lstStyle/>
          <a:p>
            <a:pPr algn="just"/>
            <a:r>
              <a:rPr lang="pt-BR" sz="2400" dirty="0">
                <a:latin typeface="Arial" panose="020B0604020202020204" pitchFamily="34" charset="0"/>
                <a:cs typeface="Arial" panose="020B0604020202020204" pitchFamily="34" charset="0"/>
              </a:rPr>
              <a:t>Observe atentamente as imagens. Você consegue imaginar alguma coisa olhando para essa obra de arte? O que as imagens nos contam? O que a artista quis dizer com elas?</a:t>
            </a:r>
          </a:p>
          <a:p>
            <a:pPr algn="just"/>
            <a:r>
              <a:rPr lang="pt-BR" sz="2400" dirty="0">
                <a:latin typeface="Arial" panose="020B0604020202020204" pitchFamily="34" charset="0"/>
                <a:cs typeface="Arial" panose="020B0604020202020204" pitchFamily="34" charset="0"/>
              </a:rPr>
              <a:t>_____________________________________________________________</a:t>
            </a:r>
          </a:p>
          <a:p>
            <a:pPr algn="just"/>
            <a:r>
              <a:rPr lang="pt-BR" sz="2400" dirty="0">
                <a:latin typeface="Arial" panose="020B0604020202020204" pitchFamily="34" charset="0"/>
                <a:cs typeface="Arial" panose="020B0604020202020204" pitchFamily="34" charset="0"/>
              </a:rPr>
              <a:t>_____________________________________________________________</a:t>
            </a:r>
          </a:p>
          <a:p>
            <a:pPr algn="just"/>
            <a:endParaRPr lang="pt-BR" sz="2400" dirty="0">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Quais formas as linhas desenham no espaço quando se cruzam?</a:t>
            </a:r>
          </a:p>
          <a:p>
            <a:pPr algn="just"/>
            <a:r>
              <a:rPr lang="pt-BR" sz="2400" dirty="0">
                <a:latin typeface="Arial" panose="020B0604020202020204" pitchFamily="34" charset="0"/>
                <a:cs typeface="Arial" panose="020B0604020202020204" pitchFamily="34" charset="0"/>
              </a:rPr>
              <a:t>__________________________________________________________________________________________________________________________</a:t>
            </a:r>
          </a:p>
        </p:txBody>
      </p:sp>
    </p:spTree>
    <p:extLst>
      <p:ext uri="{BB962C8B-B14F-4D97-AF65-F5344CB8AC3E}">
        <p14:creationId xmlns:p14="http://schemas.microsoft.com/office/powerpoint/2010/main" val="4138438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sp>
        <p:nvSpPr>
          <p:cNvPr id="5" name="CaixaDeTexto 4">
            <a:extLst>
              <a:ext uri="{FF2B5EF4-FFF2-40B4-BE49-F238E27FC236}">
                <a16:creationId xmlns:a16="http://schemas.microsoft.com/office/drawing/2014/main" id="{A3FA5529-8672-11DD-710E-62581FE35662}"/>
              </a:ext>
            </a:extLst>
          </p:cNvPr>
          <p:cNvSpPr txBox="1"/>
          <p:nvPr/>
        </p:nvSpPr>
        <p:spPr>
          <a:xfrm>
            <a:off x="659606" y="427856"/>
            <a:ext cx="10872788" cy="5113644"/>
          </a:xfrm>
          <a:prstGeom prst="rect">
            <a:avLst/>
          </a:prstGeom>
          <a:noFill/>
        </p:spPr>
        <p:txBody>
          <a:bodyPr wrap="square">
            <a:spAutoFit/>
          </a:bodyPr>
          <a:lstStyle/>
          <a:p>
            <a:pPr algn="ctr">
              <a:lnSpc>
                <a:spcPct val="150000"/>
              </a:lnSpc>
            </a:pPr>
            <a:r>
              <a:rPr lang="pt-BR" sz="2000" b="1" dirty="0">
                <a:latin typeface="Arial" panose="020B0604020202020204" pitchFamily="34" charset="0"/>
                <a:cs typeface="Arial" panose="020B0604020202020204" pitchFamily="34" charset="0"/>
              </a:rPr>
              <a:t>Aprendendo Arte</a:t>
            </a:r>
          </a:p>
          <a:p>
            <a:pPr algn="just">
              <a:lnSpc>
                <a:spcPct val="150000"/>
              </a:lnSpc>
            </a:pPr>
            <a:r>
              <a:rPr lang="pt-BR" sz="2000" dirty="0">
                <a:latin typeface="Arial" panose="020B0604020202020204" pitchFamily="34" charset="0"/>
                <a:cs typeface="Arial" panose="020B0604020202020204" pitchFamily="34" charset="0"/>
              </a:rPr>
              <a:t>As imagens acima referem-se ao trabalho da artista japonesa </a:t>
            </a:r>
            <a:r>
              <a:rPr lang="pt-BR" sz="2000" dirty="0" err="1">
                <a:latin typeface="Arial" panose="020B0604020202020204" pitchFamily="34" charset="0"/>
                <a:cs typeface="Arial" panose="020B0604020202020204" pitchFamily="34" charset="0"/>
              </a:rPr>
              <a:t>Shiota</a:t>
            </a:r>
            <a:r>
              <a:rPr lang="pt-BR" sz="2000" dirty="0">
                <a:latin typeface="Arial" panose="020B0604020202020204" pitchFamily="34" charset="0"/>
                <a:cs typeface="Arial" panose="020B0604020202020204" pitchFamily="34" charset="0"/>
              </a:rPr>
              <a:t>. Nascida em 1972, Osaka, no Japão, vive e trabalha desde 1996 em Berlim, onde estudou artes plásticas. A obra foi criada para uma exposição que aconteceu na cidade de São Paulo, no ano de 2015 – “em busca do destino”. Entre as obras apresentadas, estava a: “carta de agradecimento” (fig. 1 e 2), cuja participação do público foi o ponto chave para a sua realização. A instalação foi composta por quase 4000 cartas de agradecimento, escritas pelo público brasileiro a pedido da artista, e foram distribuídas na grande teia feita com fio de lã preta. Milhares de pessoas interromperam a sua rotina para escrever cartas de agradecimento a alguém, em sua maioria, à família, aos amigos e a deus. A coleta de cartas foi feita no bairro da liberdade, no centro da cidade de São Paulo, conhecido como o bairro dos orientais.</a:t>
            </a:r>
          </a:p>
        </p:txBody>
      </p:sp>
    </p:spTree>
    <p:extLst>
      <p:ext uri="{BB962C8B-B14F-4D97-AF65-F5344CB8AC3E}">
        <p14:creationId xmlns:p14="http://schemas.microsoft.com/office/powerpoint/2010/main" val="1923891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B7A1C72-1DF3-A608-8069-F83EC5EF3C1A}"/>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pic>
        <p:nvPicPr>
          <p:cNvPr id="7" name="Imagem 6">
            <a:extLst>
              <a:ext uri="{FF2B5EF4-FFF2-40B4-BE49-F238E27FC236}">
                <a16:creationId xmlns:a16="http://schemas.microsoft.com/office/drawing/2014/main" id="{25221A33-2E95-199C-CF3C-7F5FE58DBCC3}"/>
              </a:ext>
            </a:extLst>
          </p:cNvPr>
          <p:cNvPicPr>
            <a:picLocks noChangeAspect="1"/>
          </p:cNvPicPr>
          <p:nvPr/>
        </p:nvPicPr>
        <p:blipFill rotWithShape="1">
          <a:blip r:embed="rId3"/>
          <a:srcRect l="36093" t="32908" r="36016" b="37494"/>
          <a:stretch/>
        </p:blipFill>
        <p:spPr>
          <a:xfrm>
            <a:off x="493690" y="540104"/>
            <a:ext cx="5972175" cy="5777792"/>
          </a:xfrm>
          <a:prstGeom prst="rect">
            <a:avLst/>
          </a:prstGeom>
        </p:spPr>
      </p:pic>
      <p:sp>
        <p:nvSpPr>
          <p:cNvPr id="5" name="CaixaDeTexto 4">
            <a:extLst>
              <a:ext uri="{FF2B5EF4-FFF2-40B4-BE49-F238E27FC236}">
                <a16:creationId xmlns:a16="http://schemas.microsoft.com/office/drawing/2014/main" id="{256BF2E7-D1E4-2BD7-3CF2-36AAB21C16E3}"/>
              </a:ext>
            </a:extLst>
          </p:cNvPr>
          <p:cNvSpPr txBox="1"/>
          <p:nvPr/>
        </p:nvSpPr>
        <p:spPr>
          <a:xfrm>
            <a:off x="6705600" y="1360349"/>
            <a:ext cx="4810126" cy="3416320"/>
          </a:xfrm>
          <a:prstGeom prst="rect">
            <a:avLst/>
          </a:prstGeom>
          <a:noFill/>
        </p:spPr>
        <p:txBody>
          <a:bodyPr wrap="square">
            <a:spAutoFit/>
          </a:bodyPr>
          <a:lstStyle/>
          <a:p>
            <a:pPr algn="just"/>
            <a:r>
              <a:rPr lang="pt-BR" sz="2400" dirty="0">
                <a:latin typeface="Arial" panose="020B0604020202020204" pitchFamily="34" charset="0"/>
                <a:cs typeface="Arial" panose="020B0604020202020204" pitchFamily="34" charset="0"/>
              </a:rPr>
              <a:t>“Questionada sobre quando começou a usar os fios em suas criações, </a:t>
            </a:r>
            <a:r>
              <a:rPr lang="pt-BR" sz="2400" dirty="0" err="1">
                <a:latin typeface="Arial" panose="020B0604020202020204" pitchFamily="34" charset="0"/>
                <a:cs typeface="Arial" panose="020B0604020202020204" pitchFamily="34" charset="0"/>
              </a:rPr>
              <a:t>Shiota</a:t>
            </a:r>
            <a:r>
              <a:rPr lang="pt-BR" sz="2400" dirty="0">
                <a:latin typeface="Arial" panose="020B0604020202020204" pitchFamily="34" charset="0"/>
                <a:cs typeface="Arial" panose="020B0604020202020204" pitchFamily="34" charset="0"/>
              </a:rPr>
              <a:t> conta que, quando estudante, pintava com tinta a óleo, mas sentia que alguém já tinha feito aquilo antes. Queria usar seus próprios materiais. Seus olhos ainda pintam, só que no espaço.”</a:t>
            </a:r>
          </a:p>
        </p:txBody>
      </p:sp>
    </p:spTree>
    <p:extLst>
      <p:ext uri="{BB962C8B-B14F-4D97-AF65-F5344CB8AC3E}">
        <p14:creationId xmlns:p14="http://schemas.microsoft.com/office/powerpoint/2010/main" val="383849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73316B7-A343-6ED0-8171-8C69A96A7E4D}"/>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4" name="CaixaDeTexto 3">
            <a:extLst>
              <a:ext uri="{FF2B5EF4-FFF2-40B4-BE49-F238E27FC236}">
                <a16:creationId xmlns:a16="http://schemas.microsoft.com/office/drawing/2014/main" id="{5244353A-EFC5-055E-81FC-A136B52E2CF5}"/>
              </a:ext>
            </a:extLst>
          </p:cNvPr>
          <p:cNvSpPr txBox="1"/>
          <p:nvPr/>
        </p:nvSpPr>
        <p:spPr>
          <a:xfrm>
            <a:off x="973932" y="3207443"/>
            <a:ext cx="9855994" cy="3226524"/>
          </a:xfrm>
          <a:prstGeom prst="rect">
            <a:avLst/>
          </a:prstGeom>
          <a:noFill/>
        </p:spPr>
        <p:txBody>
          <a:bodyPr wrap="square">
            <a:spAutoFit/>
          </a:bodyPr>
          <a:lstStyle/>
          <a:p>
            <a:pPr algn="just"/>
            <a:endParaRPr lang="pt-BR" dirty="0"/>
          </a:p>
          <a:p>
            <a:pPr algn="just">
              <a:lnSpc>
                <a:spcPct val="150000"/>
              </a:lnSpc>
            </a:pPr>
            <a:r>
              <a:rPr lang="pt-BR" dirty="0">
                <a:latin typeface="Arial" panose="020B0604020202020204" pitchFamily="34" charset="0"/>
                <a:cs typeface="Arial" panose="020B0604020202020204" pitchFamily="34" charset="0"/>
              </a:rPr>
              <a:t>O trabalho da artista Beatriz Milhazes “Beatriz Milhazes – Avenida Paulista” é a maior exposição já dedicada à obra da artista, nascida no Rio de Janeiro em 1960, uma das artistas brasileiras mais admiradas mundo afora no cenário contemporâneo. Beatriz tem reunidas neste projeto obras em pintura, gravura, colagem, desenho, escultura, entre outras. Suas obras se caracterizam pelo uso da cor, de estruturas geométricas e florais. O título da mostra empresta o nome de uma das avenidas da cidade de São Paulo, onde se situam as duas instituições que organizam o projeto: o Itaú Cultural e o MASP.  </a:t>
            </a:r>
          </a:p>
        </p:txBody>
      </p:sp>
      <p:sp>
        <p:nvSpPr>
          <p:cNvPr id="8" name="CaixaDeTexto 7">
            <a:extLst>
              <a:ext uri="{FF2B5EF4-FFF2-40B4-BE49-F238E27FC236}">
                <a16:creationId xmlns:a16="http://schemas.microsoft.com/office/drawing/2014/main" id="{28A079B4-3ABE-04B2-3D8B-D393CA2CB501}"/>
              </a:ext>
            </a:extLst>
          </p:cNvPr>
          <p:cNvSpPr txBox="1"/>
          <p:nvPr/>
        </p:nvSpPr>
        <p:spPr>
          <a:xfrm>
            <a:off x="3171825" y="799450"/>
            <a:ext cx="4786372" cy="2092881"/>
          </a:xfrm>
          <a:prstGeom prst="rect">
            <a:avLst/>
          </a:prstGeom>
          <a:noFill/>
        </p:spPr>
        <p:txBody>
          <a:bodyPr wrap="square">
            <a:spAutoFit/>
          </a:bodyPr>
          <a:lstStyle/>
          <a:p>
            <a:pPr algn="ctr"/>
            <a:r>
              <a:rPr lang="pt-BR" sz="2400" b="1" dirty="0">
                <a:latin typeface="Arial" panose="020B0604020202020204" pitchFamily="34" charset="0"/>
                <a:cs typeface="Arial" panose="020B0604020202020204" pitchFamily="34" charset="0"/>
              </a:rPr>
              <a:t>UNIDADE 1 </a:t>
            </a:r>
          </a:p>
          <a:p>
            <a:pPr algn="ctr"/>
            <a:r>
              <a:rPr lang="pt-BR" sz="2400" b="1" dirty="0">
                <a:latin typeface="Arial" panose="020B0604020202020204" pitchFamily="34" charset="0"/>
                <a:cs typeface="Arial" panose="020B0604020202020204" pitchFamily="34" charset="0"/>
              </a:rPr>
              <a:t> Artes visuais - Poética</a:t>
            </a:r>
          </a:p>
          <a:p>
            <a:pPr algn="ctr"/>
            <a:endParaRPr lang="pt-BR" sz="24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Título da exposição: “Beatriz Milhazes – Avenida Paulista”</a:t>
            </a:r>
          </a:p>
          <a:p>
            <a:endParaRPr lang="pt-BR" dirty="0"/>
          </a:p>
        </p:txBody>
      </p:sp>
      <p:pic>
        <p:nvPicPr>
          <p:cNvPr id="10" name="Imagem 9">
            <a:extLst>
              <a:ext uri="{FF2B5EF4-FFF2-40B4-BE49-F238E27FC236}">
                <a16:creationId xmlns:a16="http://schemas.microsoft.com/office/drawing/2014/main" id="{3B1F1845-BA27-C056-EA15-E33D5644C47E}"/>
              </a:ext>
            </a:extLst>
          </p:cNvPr>
          <p:cNvPicPr>
            <a:picLocks noChangeAspect="1"/>
          </p:cNvPicPr>
          <p:nvPr/>
        </p:nvPicPr>
        <p:blipFill rotWithShape="1">
          <a:blip r:embed="rId3"/>
          <a:srcRect t="3281" r="5817"/>
          <a:stretch/>
        </p:blipFill>
        <p:spPr>
          <a:xfrm>
            <a:off x="422590" y="424033"/>
            <a:ext cx="2749235" cy="3119774"/>
          </a:xfrm>
          <a:prstGeom prst="rect">
            <a:avLst/>
          </a:prstGeom>
        </p:spPr>
      </p:pic>
      <p:pic>
        <p:nvPicPr>
          <p:cNvPr id="11" name="Imagem 10">
            <a:extLst>
              <a:ext uri="{FF2B5EF4-FFF2-40B4-BE49-F238E27FC236}">
                <a16:creationId xmlns:a16="http://schemas.microsoft.com/office/drawing/2014/main" id="{89A0D782-CF2C-59BF-A13B-D06677C96DD8}"/>
              </a:ext>
            </a:extLst>
          </p:cNvPr>
          <p:cNvPicPr>
            <a:picLocks noChangeAspect="1"/>
          </p:cNvPicPr>
          <p:nvPr/>
        </p:nvPicPr>
        <p:blipFill>
          <a:blip r:embed="rId4"/>
          <a:stretch>
            <a:fillRect/>
          </a:stretch>
        </p:blipFill>
        <p:spPr>
          <a:xfrm>
            <a:off x="7958197" y="424032"/>
            <a:ext cx="3967021" cy="3004967"/>
          </a:xfrm>
          <a:prstGeom prst="rect">
            <a:avLst/>
          </a:prstGeom>
        </p:spPr>
      </p:pic>
    </p:spTree>
    <p:extLst>
      <p:ext uri="{BB962C8B-B14F-4D97-AF65-F5344CB8AC3E}">
        <p14:creationId xmlns:p14="http://schemas.microsoft.com/office/powerpoint/2010/main" val="106429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sp>
        <p:nvSpPr>
          <p:cNvPr id="8" name="CaixaDeTexto 7">
            <a:extLst>
              <a:ext uri="{FF2B5EF4-FFF2-40B4-BE49-F238E27FC236}">
                <a16:creationId xmlns:a16="http://schemas.microsoft.com/office/drawing/2014/main" id="{D2ABAC68-D5AC-D699-7C1A-3285BD7FAF5A}"/>
              </a:ext>
            </a:extLst>
          </p:cNvPr>
          <p:cNvSpPr txBox="1"/>
          <p:nvPr/>
        </p:nvSpPr>
        <p:spPr>
          <a:xfrm>
            <a:off x="661183" y="641763"/>
            <a:ext cx="11140292" cy="1323439"/>
          </a:xfrm>
          <a:prstGeom prst="rect">
            <a:avLst/>
          </a:prstGeom>
          <a:noFill/>
        </p:spPr>
        <p:txBody>
          <a:bodyPr wrap="square">
            <a:spAutoFit/>
          </a:bodyPr>
          <a:lstStyle/>
          <a:p>
            <a:pPr algn="just"/>
            <a:r>
              <a:rPr lang="pt-BR" sz="2000" dirty="0">
                <a:latin typeface="Arial" panose="020B0604020202020204" pitchFamily="34" charset="0"/>
                <a:cs typeface="Arial" panose="020B0604020202020204" pitchFamily="34" charset="0"/>
              </a:rPr>
              <a:t>Pensando na proposta desta unidade, nas imagens que observou e analisou, nas informações que você leu e nas reflexões que fez, pinte as palavras que indicam o que mais foi significativo para você. Preencha as formas em branco com outras palavras que possam se relacionar com a</a:t>
            </a:r>
          </a:p>
          <a:p>
            <a:pPr algn="just"/>
            <a:r>
              <a:rPr lang="pt-BR" sz="2000" dirty="0">
                <a:latin typeface="Arial" panose="020B0604020202020204" pitchFamily="34" charset="0"/>
                <a:cs typeface="Arial" panose="020B0604020202020204" pitchFamily="34" charset="0"/>
              </a:rPr>
              <a:t>Proposta da artista.</a:t>
            </a:r>
          </a:p>
        </p:txBody>
      </p:sp>
      <p:pic>
        <p:nvPicPr>
          <p:cNvPr id="4" name="Imagem 3">
            <a:extLst>
              <a:ext uri="{FF2B5EF4-FFF2-40B4-BE49-F238E27FC236}">
                <a16:creationId xmlns:a16="http://schemas.microsoft.com/office/drawing/2014/main" id="{7166E841-B480-DD04-BF1F-46EE73F9A812}"/>
              </a:ext>
            </a:extLst>
          </p:cNvPr>
          <p:cNvPicPr>
            <a:picLocks noChangeAspect="1"/>
          </p:cNvPicPr>
          <p:nvPr/>
        </p:nvPicPr>
        <p:blipFill rotWithShape="1">
          <a:blip r:embed="rId3"/>
          <a:srcRect l="26719" t="39369" r="27109" b="17902"/>
          <a:stretch/>
        </p:blipFill>
        <p:spPr>
          <a:xfrm>
            <a:off x="1385886" y="1965202"/>
            <a:ext cx="8943976" cy="4407023"/>
          </a:xfrm>
          <a:prstGeom prst="rect">
            <a:avLst/>
          </a:prstGeom>
        </p:spPr>
      </p:pic>
    </p:spTree>
    <p:extLst>
      <p:ext uri="{BB962C8B-B14F-4D97-AF65-F5344CB8AC3E}">
        <p14:creationId xmlns:p14="http://schemas.microsoft.com/office/powerpoint/2010/main" val="1821706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B579362-3BBA-5E9F-30D9-7F8C94C63CB1}"/>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10" name="CaixaDeTexto 9">
            <a:extLst>
              <a:ext uri="{FF2B5EF4-FFF2-40B4-BE49-F238E27FC236}">
                <a16:creationId xmlns:a16="http://schemas.microsoft.com/office/drawing/2014/main" id="{CF177E6D-0A3C-6BD1-7A89-F944A079D3B5}"/>
              </a:ext>
            </a:extLst>
          </p:cNvPr>
          <p:cNvSpPr txBox="1"/>
          <p:nvPr/>
        </p:nvSpPr>
        <p:spPr>
          <a:xfrm>
            <a:off x="814387" y="1693654"/>
            <a:ext cx="5281613" cy="3416320"/>
          </a:xfrm>
          <a:prstGeom prst="rect">
            <a:avLst/>
          </a:prstGeom>
          <a:noFill/>
        </p:spPr>
        <p:txBody>
          <a:bodyPr wrap="square">
            <a:spAutoFit/>
          </a:bodyPr>
          <a:lstStyle/>
          <a:p>
            <a:pPr algn="just"/>
            <a:r>
              <a:rPr lang="pt-BR" dirty="0">
                <a:latin typeface="Arial" panose="020B0604020202020204" pitchFamily="34" charset="0"/>
                <a:cs typeface="Arial" panose="020B0604020202020204" pitchFamily="34" charset="0"/>
              </a:rPr>
              <a:t>PARA SABER MAIS:</a:t>
            </a:r>
          </a:p>
          <a:p>
            <a:pPr algn="just"/>
            <a:r>
              <a:rPr lang="pt-BR"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hlinkClick r:id="rId3"/>
              </a:rPr>
              <a:t>https://www.youtube.com/watch?v=OznYKT1E8j0</a:t>
            </a:r>
            <a:endParaRPr lang="pt-BR" dirty="0">
              <a:latin typeface="Arial" panose="020B0604020202020204" pitchFamily="34" charset="0"/>
              <a:cs typeface="Arial" panose="020B0604020202020204" pitchFamily="34" charset="0"/>
            </a:endParaRPr>
          </a:p>
          <a:p>
            <a:pPr algn="just"/>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REFERÊNCIAS</a:t>
            </a:r>
          </a:p>
          <a:p>
            <a:pPr algn="just"/>
            <a:r>
              <a:rPr lang="pt-BR" dirty="0">
                <a:latin typeface="Arial" panose="020B0604020202020204" pitchFamily="34" charset="0"/>
                <a:cs typeface="Arial" panose="020B0604020202020204" pitchFamily="34" charset="0"/>
              </a:rPr>
              <a:t>SITES: </a:t>
            </a:r>
            <a:r>
              <a:rPr lang="pt-BR" dirty="0">
                <a:latin typeface="Arial" panose="020B0604020202020204" pitchFamily="34" charset="0"/>
                <a:cs typeface="Arial" panose="020B0604020202020204" pitchFamily="34" charset="0"/>
                <a:hlinkClick r:id="rId4"/>
              </a:rPr>
              <a:t>https://www.ufrgs.br/arteversa/?p=871</a:t>
            </a:r>
            <a:endParaRPr lang="pt-BR" dirty="0">
              <a:latin typeface="Arial" panose="020B0604020202020204" pitchFamily="34" charset="0"/>
              <a:cs typeface="Arial" panose="020B0604020202020204" pitchFamily="34" charset="0"/>
            </a:endParaRPr>
          </a:p>
          <a:p>
            <a:pPr algn="just"/>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FIG 1: </a:t>
            </a:r>
            <a:r>
              <a:rPr lang="pt-BR" dirty="0">
                <a:latin typeface="Arial" panose="020B0604020202020204" pitchFamily="34" charset="0"/>
                <a:cs typeface="Arial" panose="020B0604020202020204" pitchFamily="34" charset="0"/>
                <a:hlinkClick r:id="rId5"/>
              </a:rPr>
              <a:t>http://gg.gg/p1j73</a:t>
            </a:r>
            <a:endParaRPr lang="pt-BR" dirty="0">
              <a:latin typeface="Arial" panose="020B0604020202020204" pitchFamily="34" charset="0"/>
              <a:cs typeface="Arial" panose="020B0604020202020204" pitchFamily="34" charset="0"/>
            </a:endParaRPr>
          </a:p>
          <a:p>
            <a:pPr algn="just"/>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FIG 2: </a:t>
            </a:r>
            <a:r>
              <a:rPr lang="pt-BR" dirty="0">
                <a:latin typeface="Arial" panose="020B0604020202020204" pitchFamily="34" charset="0"/>
                <a:cs typeface="Arial" panose="020B0604020202020204" pitchFamily="34" charset="0"/>
                <a:hlinkClick r:id="rId6"/>
              </a:rPr>
              <a:t>http://gg.gg/p1j78</a:t>
            </a:r>
            <a:endParaRPr lang="pt-BR" dirty="0">
              <a:latin typeface="Arial" panose="020B0604020202020204" pitchFamily="34" charset="0"/>
              <a:cs typeface="Arial" panose="020B0604020202020204" pitchFamily="34" charset="0"/>
            </a:endParaRPr>
          </a:p>
          <a:p>
            <a:pPr algn="just"/>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FIG.3: </a:t>
            </a:r>
            <a:r>
              <a:rPr lang="pt-BR" dirty="0">
                <a:latin typeface="Arial" panose="020B0604020202020204" pitchFamily="34" charset="0"/>
                <a:cs typeface="Arial" panose="020B0604020202020204" pitchFamily="34" charset="0"/>
                <a:hlinkClick r:id="rId7"/>
              </a:rPr>
              <a:t>http://gg.gg/p1j7h</a:t>
            </a:r>
            <a:endParaRPr lang="pt-BR" dirty="0">
              <a:latin typeface="Arial" panose="020B0604020202020204" pitchFamily="34" charset="0"/>
              <a:cs typeface="Arial" panose="020B0604020202020204" pitchFamily="34" charset="0"/>
            </a:endParaRPr>
          </a:p>
          <a:p>
            <a:pPr algn="ctr"/>
            <a:endParaRPr lang="pt-BR" dirty="0"/>
          </a:p>
        </p:txBody>
      </p:sp>
      <p:pic>
        <p:nvPicPr>
          <p:cNvPr id="3" name="Imagem 2">
            <a:extLst>
              <a:ext uri="{FF2B5EF4-FFF2-40B4-BE49-F238E27FC236}">
                <a16:creationId xmlns:a16="http://schemas.microsoft.com/office/drawing/2014/main" id="{F66D6D59-D8E3-AC17-E83E-B7F8544481EC}"/>
              </a:ext>
            </a:extLst>
          </p:cNvPr>
          <p:cNvPicPr>
            <a:picLocks noChangeAspect="1"/>
          </p:cNvPicPr>
          <p:nvPr/>
        </p:nvPicPr>
        <p:blipFill rotWithShape="1">
          <a:blip r:embed="rId8"/>
          <a:srcRect l="61406" t="39995" r="24297" b="34159"/>
          <a:stretch/>
        </p:blipFill>
        <p:spPr>
          <a:xfrm>
            <a:off x="6978089" y="850692"/>
            <a:ext cx="3414713" cy="3470692"/>
          </a:xfrm>
          <a:prstGeom prst="rect">
            <a:avLst/>
          </a:prstGeom>
        </p:spPr>
      </p:pic>
      <p:sp>
        <p:nvSpPr>
          <p:cNvPr id="5" name="CaixaDeTexto 4">
            <a:extLst>
              <a:ext uri="{FF2B5EF4-FFF2-40B4-BE49-F238E27FC236}">
                <a16:creationId xmlns:a16="http://schemas.microsoft.com/office/drawing/2014/main" id="{31D4950C-06D6-C628-A7FF-4EA3AB44A65C}"/>
              </a:ext>
            </a:extLst>
          </p:cNvPr>
          <p:cNvSpPr txBox="1"/>
          <p:nvPr/>
        </p:nvSpPr>
        <p:spPr>
          <a:xfrm>
            <a:off x="7359602" y="4321384"/>
            <a:ext cx="2651686" cy="1754326"/>
          </a:xfrm>
          <a:prstGeom prst="rect">
            <a:avLst/>
          </a:prstGeom>
          <a:noFill/>
        </p:spPr>
        <p:txBody>
          <a:bodyPr wrap="square">
            <a:spAutoFit/>
          </a:bodyPr>
          <a:lstStyle/>
          <a:p>
            <a:pPr algn="just"/>
            <a:r>
              <a:rPr lang="pt-BR" dirty="0">
                <a:latin typeface="Arial" panose="020B0604020202020204" pitchFamily="34" charset="0"/>
                <a:cs typeface="Arial" panose="020B0604020202020204" pitchFamily="34" charset="0"/>
              </a:rPr>
              <a:t>Para acessar, basta fazer a leitura do QR </a:t>
            </a:r>
            <a:r>
              <a:rPr lang="pt-BR" dirty="0" err="1">
                <a:latin typeface="Arial" panose="020B0604020202020204" pitchFamily="34" charset="0"/>
                <a:cs typeface="Arial" panose="020B0604020202020204" pitchFamily="34" charset="0"/>
              </a:rPr>
              <a:t>code</a:t>
            </a:r>
            <a:r>
              <a:rPr lang="pt-BR" dirty="0">
                <a:latin typeface="Arial" panose="020B0604020202020204" pitchFamily="34" charset="0"/>
                <a:cs typeface="Arial" panose="020B0604020202020204" pitchFamily="34" charset="0"/>
              </a:rPr>
              <a:t> a cima com a câmera do seu celular. é necessário ter acesso à internet.</a:t>
            </a:r>
          </a:p>
        </p:txBody>
      </p:sp>
    </p:spTree>
    <p:extLst>
      <p:ext uri="{BB962C8B-B14F-4D97-AF65-F5344CB8AC3E}">
        <p14:creationId xmlns:p14="http://schemas.microsoft.com/office/powerpoint/2010/main" val="174531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B579362-3BBA-5E9F-30D9-7F8C94C63CB1}"/>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4" name="CaixaDeTexto 3">
            <a:extLst>
              <a:ext uri="{FF2B5EF4-FFF2-40B4-BE49-F238E27FC236}">
                <a16:creationId xmlns:a16="http://schemas.microsoft.com/office/drawing/2014/main" id="{20172229-498A-4CCE-4634-8564C0C6E592}"/>
              </a:ext>
            </a:extLst>
          </p:cNvPr>
          <p:cNvSpPr txBox="1"/>
          <p:nvPr/>
        </p:nvSpPr>
        <p:spPr>
          <a:xfrm>
            <a:off x="1663140" y="601593"/>
            <a:ext cx="8843962" cy="1938992"/>
          </a:xfrm>
          <a:prstGeom prst="rect">
            <a:avLst/>
          </a:prstGeom>
          <a:noFill/>
        </p:spPr>
        <p:txBody>
          <a:bodyPr wrap="square">
            <a:spAutoFit/>
          </a:bodyPr>
          <a:lstStyle/>
          <a:p>
            <a:pPr algn="ctr"/>
            <a:r>
              <a:rPr lang="pt-BR" sz="2400" b="1" dirty="0">
                <a:latin typeface="Arial" panose="020B0604020202020204" pitchFamily="34" charset="0"/>
                <a:cs typeface="Arial" panose="020B0604020202020204" pitchFamily="34" charset="0"/>
              </a:rPr>
              <a:t>UNIDADE 7 </a:t>
            </a:r>
          </a:p>
          <a:p>
            <a:pPr algn="ctr"/>
            <a:r>
              <a:rPr lang="pt-BR" sz="2400" b="1" dirty="0">
                <a:latin typeface="Arial" panose="020B0604020202020204" pitchFamily="34" charset="0"/>
                <a:cs typeface="Arial" panose="020B0604020202020204" pitchFamily="34" charset="0"/>
              </a:rPr>
              <a:t>Artes visuais - A linha na fotografia</a:t>
            </a:r>
          </a:p>
          <a:p>
            <a:pPr algn="ctr"/>
            <a:endParaRPr lang="pt-BR" sz="2400" dirty="0">
              <a:latin typeface="Arial" panose="020B0604020202020204" pitchFamily="34" charset="0"/>
              <a:cs typeface="Arial" panose="020B0604020202020204" pitchFamily="34" charset="0"/>
            </a:endParaRPr>
          </a:p>
          <a:p>
            <a:pPr algn="ctr"/>
            <a:r>
              <a:rPr lang="pt-BR" sz="2400" dirty="0">
                <a:latin typeface="Arial" panose="020B0604020202020204" pitchFamily="34" charset="0"/>
                <a:cs typeface="Arial" panose="020B0604020202020204" pitchFamily="34" charset="0"/>
              </a:rPr>
              <a:t>Hoje vamos rever o elemento linha nas artes visuais e perceber como esse elemento aparece em outra modalidade da arte.</a:t>
            </a:r>
          </a:p>
        </p:txBody>
      </p:sp>
      <p:pic>
        <p:nvPicPr>
          <p:cNvPr id="8" name="Imagem 7">
            <a:extLst>
              <a:ext uri="{FF2B5EF4-FFF2-40B4-BE49-F238E27FC236}">
                <a16:creationId xmlns:a16="http://schemas.microsoft.com/office/drawing/2014/main" id="{8D5F6788-BA54-7DBE-4EB8-62202A0885FA}"/>
              </a:ext>
            </a:extLst>
          </p:cNvPr>
          <p:cNvPicPr>
            <a:picLocks noChangeAspect="1"/>
          </p:cNvPicPr>
          <p:nvPr/>
        </p:nvPicPr>
        <p:blipFill rotWithShape="1">
          <a:blip r:embed="rId3"/>
          <a:srcRect l="23789" t="38120" r="21953" b="30198"/>
          <a:stretch/>
        </p:blipFill>
        <p:spPr>
          <a:xfrm>
            <a:off x="1705475" y="2540587"/>
            <a:ext cx="8967287" cy="3715820"/>
          </a:xfrm>
          <a:prstGeom prst="rect">
            <a:avLst/>
          </a:prstGeom>
        </p:spPr>
      </p:pic>
    </p:spTree>
    <p:extLst>
      <p:ext uri="{BB962C8B-B14F-4D97-AF65-F5344CB8AC3E}">
        <p14:creationId xmlns:p14="http://schemas.microsoft.com/office/powerpoint/2010/main" val="142445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B579362-3BBA-5E9F-30D9-7F8C94C63CB1}"/>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4" name="CaixaDeTexto 3">
            <a:extLst>
              <a:ext uri="{FF2B5EF4-FFF2-40B4-BE49-F238E27FC236}">
                <a16:creationId xmlns:a16="http://schemas.microsoft.com/office/drawing/2014/main" id="{74AC9311-22FF-6556-BE7A-151F97E5F2D9}"/>
              </a:ext>
            </a:extLst>
          </p:cNvPr>
          <p:cNvSpPr txBox="1"/>
          <p:nvPr/>
        </p:nvSpPr>
        <p:spPr>
          <a:xfrm>
            <a:off x="935831" y="457558"/>
            <a:ext cx="10320338" cy="1477328"/>
          </a:xfrm>
          <a:prstGeom prst="rect">
            <a:avLst/>
          </a:prstGeom>
          <a:noFill/>
        </p:spPr>
        <p:txBody>
          <a:bodyPr wrap="square">
            <a:spAutoFit/>
          </a:bodyPr>
          <a:lstStyle/>
          <a:p>
            <a:pPr algn="just"/>
            <a:r>
              <a:rPr lang="pt-BR" dirty="0">
                <a:latin typeface="Arial" panose="020B0604020202020204" pitchFamily="34" charset="0"/>
                <a:cs typeface="Arial" panose="020B0604020202020204" pitchFamily="34" charset="0"/>
              </a:rPr>
              <a:t>Ao observarmos o trabalho da artista japonesa </a:t>
            </a:r>
            <a:r>
              <a:rPr lang="pt-BR" dirty="0" err="1">
                <a:latin typeface="Arial" panose="020B0604020202020204" pitchFamily="34" charset="0"/>
                <a:cs typeface="Arial" panose="020B0604020202020204" pitchFamily="34" charset="0"/>
              </a:rPr>
              <a:t>Shiota</a:t>
            </a:r>
            <a:r>
              <a:rPr lang="pt-BR" dirty="0">
                <a:latin typeface="Arial" panose="020B0604020202020204" pitchFamily="34" charset="0"/>
                <a:cs typeface="Arial" panose="020B0604020202020204" pitchFamily="34" charset="0"/>
              </a:rPr>
              <a:t>, na unidade anterior, pudemos percebemos o elemento linha em sua obra, o qual está presente, porém de forma diferente da pintura. É como se a linha desenhasse no espaço.</a:t>
            </a:r>
          </a:p>
          <a:p>
            <a:pPr algn="just"/>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Observe as imagens abaixo e registre as suas observações:</a:t>
            </a:r>
          </a:p>
        </p:txBody>
      </p:sp>
      <p:pic>
        <p:nvPicPr>
          <p:cNvPr id="6" name="Imagem 5">
            <a:extLst>
              <a:ext uri="{FF2B5EF4-FFF2-40B4-BE49-F238E27FC236}">
                <a16:creationId xmlns:a16="http://schemas.microsoft.com/office/drawing/2014/main" id="{D6D90DBB-2351-1CAE-F91F-E8D21513674D}"/>
              </a:ext>
            </a:extLst>
          </p:cNvPr>
          <p:cNvPicPr>
            <a:picLocks noChangeAspect="1"/>
          </p:cNvPicPr>
          <p:nvPr/>
        </p:nvPicPr>
        <p:blipFill rotWithShape="1">
          <a:blip r:embed="rId3"/>
          <a:srcRect l="23320" t="41246" r="25586" b="22278"/>
          <a:stretch/>
        </p:blipFill>
        <p:spPr>
          <a:xfrm>
            <a:off x="807714" y="1973141"/>
            <a:ext cx="9936486" cy="4143374"/>
          </a:xfrm>
          <a:prstGeom prst="rect">
            <a:avLst/>
          </a:prstGeom>
        </p:spPr>
      </p:pic>
    </p:spTree>
    <p:extLst>
      <p:ext uri="{BB962C8B-B14F-4D97-AF65-F5344CB8AC3E}">
        <p14:creationId xmlns:p14="http://schemas.microsoft.com/office/powerpoint/2010/main" val="1294284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B579362-3BBA-5E9F-30D9-7F8C94C63CB1}"/>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4" name="CaixaDeTexto 3">
            <a:extLst>
              <a:ext uri="{FF2B5EF4-FFF2-40B4-BE49-F238E27FC236}">
                <a16:creationId xmlns:a16="http://schemas.microsoft.com/office/drawing/2014/main" id="{FB368BB5-E03F-52D3-B971-A7C86693D04F}"/>
              </a:ext>
            </a:extLst>
          </p:cNvPr>
          <p:cNvSpPr txBox="1"/>
          <p:nvPr/>
        </p:nvSpPr>
        <p:spPr>
          <a:xfrm>
            <a:off x="681037" y="1110407"/>
            <a:ext cx="10829925" cy="1754326"/>
          </a:xfrm>
          <a:prstGeom prst="rect">
            <a:avLst/>
          </a:prstGeom>
          <a:noFill/>
        </p:spPr>
        <p:txBody>
          <a:bodyPr wrap="square">
            <a:spAutoFit/>
          </a:bodyPr>
          <a:lstStyle/>
          <a:p>
            <a:pPr algn="just"/>
            <a:r>
              <a:rPr lang="pt-BR" sz="2400" dirty="0">
                <a:latin typeface="Arial" panose="020B0604020202020204" pitchFamily="34" charset="0"/>
                <a:cs typeface="Arial" panose="020B0604020202020204" pitchFamily="34" charset="0"/>
              </a:rPr>
              <a:t>Pensando nos elementos ponto, linha e forma, da linguagem das artes visuais, o que essas três imagens têm em comum?</a:t>
            </a:r>
          </a:p>
          <a:p>
            <a:pPr algn="just"/>
            <a:endParaRPr lang="pt-BR" sz="2400" dirty="0">
              <a:latin typeface="Arial" panose="020B0604020202020204" pitchFamily="34" charset="0"/>
              <a:cs typeface="Arial" panose="020B0604020202020204" pitchFamily="34" charset="0"/>
            </a:endParaRPr>
          </a:p>
          <a:p>
            <a:r>
              <a:rPr lang="pt-BR" dirty="0"/>
              <a:t>___________________________________________________________________________________________</a:t>
            </a:r>
          </a:p>
          <a:p>
            <a:r>
              <a:rPr lang="pt-BR" dirty="0"/>
              <a:t>___________________________________________________________________________________________</a:t>
            </a:r>
          </a:p>
        </p:txBody>
      </p:sp>
    </p:spTree>
    <p:extLst>
      <p:ext uri="{BB962C8B-B14F-4D97-AF65-F5344CB8AC3E}">
        <p14:creationId xmlns:p14="http://schemas.microsoft.com/office/powerpoint/2010/main" val="3492564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B579362-3BBA-5E9F-30D9-7F8C94C63CB1}"/>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6" name="CaixaDeTexto 5">
            <a:extLst>
              <a:ext uri="{FF2B5EF4-FFF2-40B4-BE49-F238E27FC236}">
                <a16:creationId xmlns:a16="http://schemas.microsoft.com/office/drawing/2014/main" id="{06121843-8319-22BE-8271-A50CCCA2E475}"/>
              </a:ext>
            </a:extLst>
          </p:cNvPr>
          <p:cNvSpPr txBox="1"/>
          <p:nvPr/>
        </p:nvSpPr>
        <p:spPr>
          <a:xfrm>
            <a:off x="571499" y="495776"/>
            <a:ext cx="11049001" cy="4651979"/>
          </a:xfrm>
          <a:prstGeom prst="rect">
            <a:avLst/>
          </a:prstGeom>
          <a:noFill/>
        </p:spPr>
        <p:txBody>
          <a:bodyPr wrap="square">
            <a:spAutoFit/>
          </a:bodyPr>
          <a:lstStyle/>
          <a:p>
            <a:pPr algn="just">
              <a:lnSpc>
                <a:spcPct val="150000"/>
              </a:lnSpc>
            </a:pPr>
            <a:r>
              <a:rPr lang="pt-BR" sz="2000" dirty="0">
                <a:latin typeface="Arial" panose="020B0604020202020204" pitchFamily="34" charset="0"/>
                <a:cs typeface="Arial" panose="020B0604020202020204" pitchFamily="34" charset="0"/>
              </a:rPr>
              <a:t>As imagens foram feitas pelo fotógrafo paulista Andrea Matarazzo, que registra lugares da cidade de São Paulo. Nesse contexto, é possível destacar que seu estilo de fotografia é expressão artística, tanto na escolha do tema; no retratar e valorizar a arquitetura e as histórias da sua cidade, como no seu olhar para as formas, as cores, com foco nas linhas que são bem visíveis em seu trabalho.</a:t>
            </a:r>
          </a:p>
          <a:p>
            <a:pPr algn="just">
              <a:lnSpc>
                <a:spcPct val="150000"/>
              </a:lnSpc>
            </a:pPr>
            <a:endParaRPr lang="pt-BR" sz="2000" dirty="0">
              <a:latin typeface="Arial" panose="020B0604020202020204" pitchFamily="34" charset="0"/>
              <a:cs typeface="Arial" panose="020B0604020202020204" pitchFamily="34" charset="0"/>
            </a:endParaRPr>
          </a:p>
          <a:p>
            <a:pPr algn="just">
              <a:lnSpc>
                <a:spcPct val="150000"/>
              </a:lnSpc>
            </a:pPr>
            <a:r>
              <a:rPr lang="pt-BR" sz="2000" dirty="0">
                <a:latin typeface="Arial" panose="020B0604020202020204" pitchFamily="34" charset="0"/>
                <a:cs typeface="Arial" panose="020B0604020202020204" pitchFamily="34" charset="0"/>
              </a:rPr>
              <a:t>Podemos concluir que o elemento linha está presente em diferentes modalidades das artes visuais. No trabalho da artista </a:t>
            </a:r>
            <a:r>
              <a:rPr lang="pt-BR" sz="2000" dirty="0" err="1">
                <a:latin typeface="Arial" panose="020B0604020202020204" pitchFamily="34" charset="0"/>
                <a:cs typeface="Arial" panose="020B0604020202020204" pitchFamily="34" charset="0"/>
              </a:rPr>
              <a:t>Shiota</a:t>
            </a:r>
            <a:r>
              <a:rPr lang="pt-BR" sz="2000" dirty="0">
                <a:latin typeface="Arial" panose="020B0604020202020204" pitchFamily="34" charset="0"/>
                <a:cs typeface="Arial" panose="020B0604020202020204" pitchFamily="34" charset="0"/>
              </a:rPr>
              <a:t>, elas aparecem desenhadas no espaço. No trabalho do Andrea Matarazzo, o artista nos faz pensar a linha presente no nosso dia a dia, ressaltando a importância desse elemento para a composição da imagem e da própria poética do artista.</a:t>
            </a:r>
          </a:p>
        </p:txBody>
      </p:sp>
    </p:spTree>
    <p:extLst>
      <p:ext uri="{BB962C8B-B14F-4D97-AF65-F5344CB8AC3E}">
        <p14:creationId xmlns:p14="http://schemas.microsoft.com/office/powerpoint/2010/main" val="415707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FF3877E-3000-5590-D342-1E09FBFDF7EE}"/>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4" name="CaixaDeTexto 3">
            <a:extLst>
              <a:ext uri="{FF2B5EF4-FFF2-40B4-BE49-F238E27FC236}">
                <a16:creationId xmlns:a16="http://schemas.microsoft.com/office/drawing/2014/main" id="{D4039173-DE3D-9FA3-0106-615C47C2FA37}"/>
              </a:ext>
            </a:extLst>
          </p:cNvPr>
          <p:cNvSpPr txBox="1"/>
          <p:nvPr/>
        </p:nvSpPr>
        <p:spPr>
          <a:xfrm>
            <a:off x="877490" y="1089898"/>
            <a:ext cx="10437019" cy="4678204"/>
          </a:xfrm>
          <a:prstGeom prst="rect">
            <a:avLst/>
          </a:prstGeom>
          <a:noFill/>
        </p:spPr>
        <p:txBody>
          <a:bodyPr wrap="square">
            <a:spAutoFit/>
          </a:bodyPr>
          <a:lstStyle/>
          <a:p>
            <a:r>
              <a:rPr lang="pt-BR" sz="2000" dirty="0">
                <a:latin typeface="Arial" panose="020B0604020202020204" pitchFamily="34" charset="0"/>
                <a:cs typeface="Arial" panose="020B0604020202020204" pitchFamily="34" charset="0"/>
              </a:rPr>
              <a:t>Para saber mais assista o vídeo:  </a:t>
            </a:r>
            <a:r>
              <a:rPr lang="pt-BR" sz="2000" dirty="0">
                <a:latin typeface="Arial" panose="020B0604020202020204" pitchFamily="34" charset="0"/>
                <a:cs typeface="Arial" panose="020B0604020202020204" pitchFamily="34" charset="0"/>
                <a:hlinkClick r:id="rId3"/>
              </a:rPr>
              <a:t>https://www.youtube.com/watch?v=sj5xmtrcbq4</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Referências: site:  </a:t>
            </a:r>
            <a:r>
              <a:rPr lang="pt-BR" sz="2000" dirty="0">
                <a:latin typeface="Arial" panose="020B0604020202020204" pitchFamily="34" charset="0"/>
                <a:cs typeface="Arial" panose="020B0604020202020204" pitchFamily="34" charset="0"/>
                <a:hlinkClick r:id="rId4"/>
              </a:rPr>
              <a:t>https://masp.org.br/exposicoes/beatriz-milhazes-avenida-paulista</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Site: </a:t>
            </a:r>
            <a:r>
              <a:rPr lang="pt-BR" sz="2000" dirty="0">
                <a:latin typeface="Arial" panose="020B0604020202020204" pitchFamily="34" charset="0"/>
                <a:cs typeface="Arial" panose="020B0604020202020204" pitchFamily="34" charset="0"/>
                <a:hlinkClick r:id="rId5"/>
              </a:rPr>
              <a:t>https://www.itaucultural.org.br/secoes/agenda-cultural/beatriz-milhazes-avenida-paulista</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err="1">
                <a:latin typeface="Arial" panose="020B0604020202020204" pitchFamily="34" charset="0"/>
                <a:cs typeface="Arial" panose="020B0604020202020204" pitchFamily="34" charset="0"/>
              </a:rPr>
              <a:t>fig</a:t>
            </a:r>
            <a:r>
              <a:rPr lang="pt-BR" sz="2000" dirty="0">
                <a:latin typeface="Arial" panose="020B0604020202020204" pitchFamily="34" charset="0"/>
                <a:cs typeface="Arial" panose="020B0604020202020204" pitchFamily="34" charset="0"/>
              </a:rPr>
              <a:t> 1 </a:t>
            </a:r>
            <a:r>
              <a:rPr lang="pt-BR" sz="2000" dirty="0">
                <a:latin typeface="Arial" panose="020B0604020202020204" pitchFamily="34" charset="0"/>
                <a:cs typeface="Arial" panose="020B0604020202020204" pitchFamily="34" charset="0"/>
                <a:hlinkClick r:id="rId6"/>
              </a:rPr>
              <a:t>https://images.app.goo.gl/q13hqjvl148o96vp9</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err="1">
                <a:latin typeface="Arial" panose="020B0604020202020204" pitchFamily="34" charset="0"/>
                <a:cs typeface="Arial" panose="020B0604020202020204" pitchFamily="34" charset="0"/>
              </a:rPr>
              <a:t>fig</a:t>
            </a:r>
            <a:r>
              <a:rPr lang="pt-BR" sz="2000" dirty="0">
                <a:latin typeface="Arial" panose="020B0604020202020204" pitchFamily="34" charset="0"/>
                <a:cs typeface="Arial" panose="020B0604020202020204" pitchFamily="34" charset="0"/>
              </a:rPr>
              <a:t> 2 </a:t>
            </a:r>
            <a:r>
              <a:rPr lang="pt-BR" sz="2000" dirty="0">
                <a:latin typeface="Arial" panose="020B0604020202020204" pitchFamily="34" charset="0"/>
                <a:cs typeface="Arial" panose="020B0604020202020204" pitchFamily="34" charset="0"/>
                <a:hlinkClick r:id="rId7"/>
              </a:rPr>
              <a:t>https://static.glamurama.uol.com.br/2020/12/cine_obra.jpg</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err="1">
                <a:latin typeface="Arial" panose="020B0604020202020204" pitchFamily="34" charset="0"/>
                <a:cs typeface="Arial" panose="020B0604020202020204" pitchFamily="34" charset="0"/>
              </a:rPr>
              <a:t>fig</a:t>
            </a:r>
            <a:r>
              <a:rPr lang="pt-BR" sz="2000" dirty="0">
                <a:latin typeface="Arial" panose="020B0604020202020204" pitchFamily="34" charset="0"/>
                <a:cs typeface="Arial" panose="020B0604020202020204" pitchFamily="34" charset="0"/>
              </a:rPr>
              <a:t> 3 </a:t>
            </a:r>
            <a:r>
              <a:rPr lang="pt-BR" sz="2000" dirty="0">
                <a:latin typeface="Arial" panose="020B0604020202020204" pitchFamily="34" charset="0"/>
                <a:cs typeface="Arial" panose="020B0604020202020204" pitchFamily="34" charset="0"/>
                <a:hlinkClick r:id="rId8"/>
              </a:rPr>
              <a:t>https://img.estadao.com.br/fotos/crop/1200x900/resources/jpg/8/7/1425082709778.jpg</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err="1">
                <a:latin typeface="Arial" panose="020B0604020202020204" pitchFamily="34" charset="0"/>
                <a:cs typeface="Arial" panose="020B0604020202020204" pitchFamily="34" charset="0"/>
              </a:rPr>
              <a:t>fig</a:t>
            </a:r>
            <a:r>
              <a:rPr lang="pt-BR" sz="2000" dirty="0">
                <a:latin typeface="Arial" panose="020B0604020202020204" pitchFamily="34" charset="0"/>
                <a:cs typeface="Arial" panose="020B0604020202020204" pitchFamily="34" charset="0"/>
              </a:rPr>
              <a:t> 4 </a:t>
            </a:r>
            <a:r>
              <a:rPr lang="pt-BR" sz="2000" dirty="0">
                <a:latin typeface="Arial" panose="020B0604020202020204" pitchFamily="34" charset="0"/>
                <a:cs typeface="Arial" panose="020B0604020202020204" pitchFamily="34" charset="0"/>
                <a:hlinkClick r:id="rId9"/>
              </a:rPr>
              <a:t>https://artmap.com/static/media/0000028000/0000027256.jpg</a:t>
            </a:r>
            <a:endParaRPr lang="pt-BR" sz="2000"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302167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B579362-3BBA-5E9F-30D9-7F8C94C63CB1}"/>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6" name="CaixaDeTexto 5">
            <a:extLst>
              <a:ext uri="{FF2B5EF4-FFF2-40B4-BE49-F238E27FC236}">
                <a16:creationId xmlns:a16="http://schemas.microsoft.com/office/drawing/2014/main" id="{5606A384-7AC7-C6A3-9F08-5934732F951B}"/>
              </a:ext>
            </a:extLst>
          </p:cNvPr>
          <p:cNvSpPr txBox="1"/>
          <p:nvPr/>
        </p:nvSpPr>
        <p:spPr>
          <a:xfrm>
            <a:off x="900114" y="636597"/>
            <a:ext cx="10715624" cy="5909310"/>
          </a:xfrm>
          <a:prstGeom prst="rect">
            <a:avLst/>
          </a:prstGeom>
          <a:noFill/>
        </p:spPr>
        <p:txBody>
          <a:bodyPr wrap="square">
            <a:spAutoFit/>
          </a:bodyPr>
          <a:lstStyle/>
          <a:p>
            <a:r>
              <a:rPr lang="pt-BR" sz="2000" dirty="0">
                <a:latin typeface="Arial" panose="020B0604020202020204" pitchFamily="34" charset="0"/>
                <a:cs typeface="Arial" panose="020B0604020202020204" pitchFamily="34" charset="0"/>
              </a:rPr>
              <a:t>Para saber mais: </a:t>
            </a:r>
            <a:r>
              <a:rPr lang="pt-BR" sz="2000" dirty="0">
                <a:latin typeface="Arial" panose="020B0604020202020204" pitchFamily="34" charset="0"/>
                <a:cs typeface="Arial" panose="020B0604020202020204" pitchFamily="34" charset="0"/>
                <a:hlinkClick r:id="rId3"/>
              </a:rPr>
              <a:t>https://youtu.Be/4csmg5xaq7c</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Referências:</a:t>
            </a: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Sites https://www.Instagram.Com/andreamatarazzo/?Hl=pt-br</a:t>
            </a:r>
          </a:p>
          <a:p>
            <a:r>
              <a:rPr lang="pt-BR" sz="2000" dirty="0">
                <a:latin typeface="Arial" panose="020B0604020202020204" pitchFamily="34" charset="0"/>
                <a:cs typeface="Arial" panose="020B0604020202020204" pitchFamily="34" charset="0"/>
                <a:hlinkClick r:id="rId4"/>
              </a:rPr>
              <a:t>Https://visitesaopaulo.Com/fotografias-paulistanas-de-andrea-matarazzo/</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Fig.1 </a:t>
            </a:r>
            <a:r>
              <a:rPr lang="pt-BR" sz="2000" dirty="0">
                <a:latin typeface="Arial" panose="020B0604020202020204" pitchFamily="34" charset="0"/>
                <a:cs typeface="Arial" panose="020B0604020202020204" pitchFamily="34" charset="0"/>
                <a:hlinkClick r:id="rId5"/>
              </a:rPr>
              <a:t>https://images.App.Goo.Gl/n8kgzdpvcp2cxopq9</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Fig. 2 </a:t>
            </a:r>
            <a:r>
              <a:rPr lang="pt-BR" sz="2000" dirty="0">
                <a:latin typeface="Arial" panose="020B0604020202020204" pitchFamily="34" charset="0"/>
                <a:cs typeface="Arial" panose="020B0604020202020204" pitchFamily="34" charset="0"/>
                <a:hlinkClick r:id="rId6"/>
              </a:rPr>
              <a:t>https://images.App.Goo.Gl/933wccpfgtqw6ubp8</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Fig.3 </a:t>
            </a:r>
            <a:r>
              <a:rPr lang="pt-BR" sz="2000" dirty="0">
                <a:latin typeface="Arial" panose="020B0604020202020204" pitchFamily="34" charset="0"/>
                <a:cs typeface="Arial" panose="020B0604020202020204" pitchFamily="34" charset="0"/>
                <a:hlinkClick r:id="rId7"/>
              </a:rPr>
              <a:t>https://www.Instagram.Com/p/cije6d1hkpp/</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Fig.4 </a:t>
            </a:r>
            <a:r>
              <a:rPr lang="pt-BR" sz="2000" dirty="0">
                <a:latin typeface="Arial" panose="020B0604020202020204" pitchFamily="34" charset="0"/>
                <a:cs typeface="Arial" panose="020B0604020202020204" pitchFamily="34" charset="0"/>
                <a:hlinkClick r:id="rId8"/>
              </a:rPr>
              <a:t>https://www.Instagram.Com/p/clmx47_mfjf/</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Fig.5 </a:t>
            </a:r>
            <a:r>
              <a:rPr lang="pt-BR" sz="2000" dirty="0">
                <a:latin typeface="Arial" panose="020B0604020202020204" pitchFamily="34" charset="0"/>
                <a:cs typeface="Arial" panose="020B0604020202020204" pitchFamily="34" charset="0"/>
                <a:hlinkClick r:id="rId9"/>
              </a:rPr>
              <a:t>https://www.Instagram.Com/p/cilfohjmhc4/</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Fig. 6 </a:t>
            </a:r>
            <a:r>
              <a:rPr lang="pt-BR" sz="2000" dirty="0">
                <a:latin typeface="Arial" panose="020B0604020202020204" pitchFamily="34" charset="0"/>
                <a:cs typeface="Arial" panose="020B0604020202020204" pitchFamily="34" charset="0"/>
                <a:hlinkClick r:id="rId10"/>
              </a:rPr>
              <a:t>http://f.I.Uol.Com.Br/fotografia/2016/02/19/588934-970x600-1.Jpeg</a:t>
            </a:r>
            <a:endParaRPr lang="pt-BR" sz="2000"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2289542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1560F34-A444-6DAB-C10C-2DA402B9003E}"/>
              </a:ext>
            </a:extLst>
          </p:cNvPr>
          <p:cNvSpPr txBox="1"/>
          <p:nvPr/>
        </p:nvSpPr>
        <p:spPr>
          <a:xfrm>
            <a:off x="795339" y="389424"/>
            <a:ext cx="10829924" cy="1261884"/>
          </a:xfrm>
          <a:prstGeom prst="rect">
            <a:avLst/>
          </a:prstGeom>
          <a:noFill/>
        </p:spPr>
        <p:txBody>
          <a:bodyPr wrap="square">
            <a:spAutoFit/>
          </a:bodyPr>
          <a:lstStyle/>
          <a:p>
            <a:endParaRPr lang="pt-BR" dirty="0"/>
          </a:p>
          <a:p>
            <a:r>
              <a:rPr lang="pt-BR" sz="2000" dirty="0">
                <a:latin typeface="Arial" panose="020B0604020202020204" pitchFamily="34" charset="0"/>
                <a:cs typeface="Arial" panose="020B0604020202020204" pitchFamily="34" charset="0"/>
              </a:rPr>
              <a:t>Ideias de propostas pedagógica de arte disponível em: </a:t>
            </a:r>
            <a:r>
              <a:rPr lang="pt-BR" sz="2000" dirty="0">
                <a:latin typeface="Arial" panose="020B0604020202020204" pitchFamily="34" charset="0"/>
                <a:cs typeface="Arial" panose="020B0604020202020204" pitchFamily="34" charset="0"/>
                <a:hlinkClick r:id="rId2"/>
              </a:rPr>
              <a:t>https://drive.google.com/file/d/1dNb_ySo_mgojBYpYSY4y_IFRerdghvNG/view</a:t>
            </a:r>
            <a:endParaRPr lang="pt-BR" dirty="0"/>
          </a:p>
          <a:p>
            <a:endParaRPr lang="pt-BR" dirty="0"/>
          </a:p>
        </p:txBody>
      </p:sp>
      <p:sp>
        <p:nvSpPr>
          <p:cNvPr id="5" name="CaixaDeTexto 4">
            <a:extLst>
              <a:ext uri="{FF2B5EF4-FFF2-40B4-BE49-F238E27FC236}">
                <a16:creationId xmlns:a16="http://schemas.microsoft.com/office/drawing/2014/main" id="{3F90311D-708E-E298-72E0-8D50619AB06F}"/>
              </a:ext>
            </a:extLst>
          </p:cNvPr>
          <p:cNvSpPr txBox="1"/>
          <p:nvPr/>
        </p:nvSpPr>
        <p:spPr>
          <a:xfrm>
            <a:off x="795339" y="1651308"/>
            <a:ext cx="10991848" cy="2492990"/>
          </a:xfrm>
          <a:prstGeom prst="rect">
            <a:avLst/>
          </a:prstGeom>
          <a:noFill/>
        </p:spPr>
        <p:txBody>
          <a:bodyPr wrap="square">
            <a:spAutoFit/>
          </a:bodyPr>
          <a:lstStyle/>
          <a:p>
            <a:r>
              <a:rPr lang="pt-BR" sz="2000" dirty="0">
                <a:latin typeface="Arial" panose="020B0604020202020204" pitchFamily="34" charset="0"/>
                <a:cs typeface="Arial" panose="020B0604020202020204" pitchFamily="34" charset="0"/>
              </a:rPr>
              <a:t>disponível em:</a:t>
            </a:r>
          </a:p>
          <a:p>
            <a:r>
              <a:rPr lang="pt-BR" sz="2000"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hlinkClick r:id="rId3"/>
              </a:rPr>
              <a:t>https://www.youtube.com/watch?v=8TQN02-d78U</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hlinkClick r:id="rId4"/>
              </a:rPr>
              <a:t>https://acrilex.com.br/manuais/educadores-manual-vol-05-min.pdf</a:t>
            </a:r>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hlinkClick r:id="rId4"/>
              </a:rPr>
              <a:t>https://acrilex.com.br/manuais/educadores-manual-vol-05-min.pdf</a:t>
            </a:r>
            <a:endParaRPr lang="pt-BR" dirty="0"/>
          </a:p>
          <a:p>
            <a:endParaRPr lang="pt-BR" dirty="0"/>
          </a:p>
          <a:p>
            <a:r>
              <a:rPr lang="pt-BR" dirty="0"/>
              <a:t> </a:t>
            </a:r>
          </a:p>
        </p:txBody>
      </p:sp>
      <p:pic>
        <p:nvPicPr>
          <p:cNvPr id="2" name="Imagem 1">
            <a:extLst>
              <a:ext uri="{FF2B5EF4-FFF2-40B4-BE49-F238E27FC236}">
                <a16:creationId xmlns:a16="http://schemas.microsoft.com/office/drawing/2014/main" id="{4B579362-3BBA-5E9F-30D9-7F8C94C63CB1}"/>
              </a:ext>
            </a:extLst>
          </p:cNvPr>
          <p:cNvPicPr>
            <a:picLocks noChangeAspect="1"/>
          </p:cNvPicPr>
          <p:nvPr/>
        </p:nvPicPr>
        <p:blipFill rotWithShape="1">
          <a:blip r:embed="rId5"/>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04514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F959A43-906C-5A47-F270-B3A5BBFC36C3}"/>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pic>
        <p:nvPicPr>
          <p:cNvPr id="4" name="Imagem 3">
            <a:extLst>
              <a:ext uri="{FF2B5EF4-FFF2-40B4-BE49-F238E27FC236}">
                <a16:creationId xmlns:a16="http://schemas.microsoft.com/office/drawing/2014/main" id="{460C9FAC-7E7F-F4B1-417A-0F6F8D1853A8}"/>
              </a:ext>
            </a:extLst>
          </p:cNvPr>
          <p:cNvPicPr>
            <a:picLocks noChangeAspect="1"/>
          </p:cNvPicPr>
          <p:nvPr/>
        </p:nvPicPr>
        <p:blipFill rotWithShape="1">
          <a:blip r:embed="rId3"/>
          <a:srcRect l="23672" t="22487" r="23594" b="38953"/>
          <a:stretch/>
        </p:blipFill>
        <p:spPr>
          <a:xfrm>
            <a:off x="2460345" y="3649503"/>
            <a:ext cx="7271309" cy="2989316"/>
          </a:xfrm>
          <a:prstGeom prst="rect">
            <a:avLst/>
          </a:prstGeom>
        </p:spPr>
      </p:pic>
      <p:sp>
        <p:nvSpPr>
          <p:cNvPr id="8" name="CaixaDeTexto 7">
            <a:extLst>
              <a:ext uri="{FF2B5EF4-FFF2-40B4-BE49-F238E27FC236}">
                <a16:creationId xmlns:a16="http://schemas.microsoft.com/office/drawing/2014/main" id="{2C3213E2-84D4-5058-30B8-8B879D86C2AF}"/>
              </a:ext>
            </a:extLst>
          </p:cNvPr>
          <p:cNvSpPr txBox="1"/>
          <p:nvPr/>
        </p:nvSpPr>
        <p:spPr>
          <a:xfrm>
            <a:off x="988217" y="540960"/>
            <a:ext cx="10558463" cy="3108543"/>
          </a:xfrm>
          <a:prstGeom prst="rect">
            <a:avLst/>
          </a:prstGeom>
          <a:noFill/>
        </p:spPr>
        <p:txBody>
          <a:bodyPr wrap="square">
            <a:spAutoFit/>
          </a:bodyPr>
          <a:lstStyle/>
          <a:p>
            <a:r>
              <a:rPr lang="pt-BR" sz="2000" b="1" dirty="0">
                <a:latin typeface="Arial" panose="020B0604020202020204" pitchFamily="34" charset="0"/>
                <a:cs typeface="Arial" panose="020B0604020202020204" pitchFamily="34" charset="0"/>
              </a:rPr>
              <a:t>Reflita e Responda:</a:t>
            </a:r>
          </a:p>
          <a:p>
            <a:endParaRPr lang="pt-BR" sz="2000" b="1"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Por meio desta unidade, você conheceu um pouco do trabalho da artista Beatriz Milhazes. Pensando na maneira como ela se expressa por meio de suas produções artísticas.</a:t>
            </a: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Observando as obras da artista Beatriz Milhazes, escreva o que mais lhe chamou a atenção.</a:t>
            </a:r>
          </a:p>
          <a:p>
            <a:endParaRPr lang="pt-BR" sz="2000" dirty="0">
              <a:latin typeface="Arial" panose="020B0604020202020204" pitchFamily="34" charset="0"/>
              <a:cs typeface="Arial" panose="020B0604020202020204" pitchFamily="34" charset="0"/>
            </a:endParaRPr>
          </a:p>
          <a:p>
            <a:r>
              <a:rPr lang="pt-BR" dirty="0"/>
              <a:t>_______________________________________________________________________________________</a:t>
            </a:r>
          </a:p>
          <a:p>
            <a:r>
              <a:rPr lang="pt-BR" dirty="0"/>
              <a:t>_______________________________________________________________________________________</a:t>
            </a:r>
          </a:p>
        </p:txBody>
      </p:sp>
    </p:spTree>
    <p:extLst>
      <p:ext uri="{BB962C8B-B14F-4D97-AF65-F5344CB8AC3E}">
        <p14:creationId xmlns:p14="http://schemas.microsoft.com/office/powerpoint/2010/main" val="417295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sp>
        <p:nvSpPr>
          <p:cNvPr id="8" name="CaixaDeTexto 7">
            <a:extLst>
              <a:ext uri="{FF2B5EF4-FFF2-40B4-BE49-F238E27FC236}">
                <a16:creationId xmlns:a16="http://schemas.microsoft.com/office/drawing/2014/main" id="{6EB33F1E-1E43-2BFE-7CEB-DC633ED1B193}"/>
              </a:ext>
            </a:extLst>
          </p:cNvPr>
          <p:cNvSpPr txBox="1"/>
          <p:nvPr/>
        </p:nvSpPr>
        <p:spPr>
          <a:xfrm>
            <a:off x="514351" y="524953"/>
            <a:ext cx="8113946" cy="4431983"/>
          </a:xfrm>
          <a:prstGeom prst="rect">
            <a:avLst/>
          </a:prstGeom>
          <a:noFill/>
        </p:spPr>
        <p:txBody>
          <a:bodyPr wrap="square">
            <a:spAutoFit/>
          </a:bodyPr>
          <a:lstStyle/>
          <a:p>
            <a:pPr algn="ctr"/>
            <a:endParaRPr lang="pt-BR" sz="2400" b="1" dirty="0">
              <a:latin typeface="Arial" panose="020B0604020202020204" pitchFamily="34" charset="0"/>
              <a:cs typeface="Arial" panose="020B0604020202020204" pitchFamily="34" charset="0"/>
            </a:endParaRPr>
          </a:p>
          <a:p>
            <a:pPr algn="ctr"/>
            <a:r>
              <a:rPr lang="pt-BR" sz="2400" b="1" dirty="0">
                <a:latin typeface="Arial" panose="020B0604020202020204" pitchFamily="34" charset="0"/>
                <a:cs typeface="Arial" panose="020B0604020202020204" pitchFamily="34" charset="0"/>
              </a:rPr>
              <a:t>UNIDADE 2 </a:t>
            </a:r>
          </a:p>
          <a:p>
            <a:pPr algn="ctr"/>
            <a:r>
              <a:rPr lang="pt-BR" sz="2400" b="1" dirty="0">
                <a:latin typeface="Arial" panose="020B0604020202020204" pitchFamily="34" charset="0"/>
                <a:cs typeface="Arial" panose="020B0604020202020204" pitchFamily="34" charset="0"/>
              </a:rPr>
              <a:t>Artes Integradas</a:t>
            </a:r>
          </a:p>
          <a:p>
            <a:endParaRPr lang="pt-BR" dirty="0"/>
          </a:p>
          <a:p>
            <a:pPr algn="just"/>
            <a:r>
              <a:rPr lang="pt-BR" sz="2400" dirty="0">
                <a:latin typeface="Arial" panose="020B0604020202020204" pitchFamily="34" charset="0"/>
                <a:cs typeface="Arial" panose="020B0604020202020204" pitchFamily="34" charset="0"/>
              </a:rPr>
              <a:t>A arte circense sempre esteve presente em nossa cultura e em nosso imaginário. Nesta unidade, vamos pensar sobre diferentes linguagens artísticas (artes visuais, dança, teatro e música) que acontecem no circo.</a:t>
            </a:r>
          </a:p>
          <a:p>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Você já assistiu a um espetáculo circense? </a:t>
            </a:r>
          </a:p>
          <a:p>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Se sua resposta for sim, conte como foi a sua experiência.</a:t>
            </a:r>
          </a:p>
        </p:txBody>
      </p:sp>
      <p:sp>
        <p:nvSpPr>
          <p:cNvPr id="10" name="CaixaDeTexto 9">
            <a:extLst>
              <a:ext uri="{FF2B5EF4-FFF2-40B4-BE49-F238E27FC236}">
                <a16:creationId xmlns:a16="http://schemas.microsoft.com/office/drawing/2014/main" id="{F7C4EDE4-3E2F-0E22-5043-2E5E8F6FAFE1}"/>
              </a:ext>
            </a:extLst>
          </p:cNvPr>
          <p:cNvSpPr txBox="1"/>
          <p:nvPr/>
        </p:nvSpPr>
        <p:spPr>
          <a:xfrm>
            <a:off x="614364" y="4631736"/>
            <a:ext cx="8013932" cy="923330"/>
          </a:xfrm>
          <a:prstGeom prst="rect">
            <a:avLst/>
          </a:prstGeom>
          <a:noFill/>
        </p:spPr>
        <p:txBody>
          <a:bodyPr wrap="square">
            <a:spAutoFit/>
          </a:bodyPr>
          <a:lstStyle/>
          <a:p>
            <a:r>
              <a:rPr lang="pt-BR" dirty="0"/>
              <a:t>____________________________________________________________________________________________________________________________________________________________________________________________________________</a:t>
            </a:r>
          </a:p>
        </p:txBody>
      </p:sp>
      <p:pic>
        <p:nvPicPr>
          <p:cNvPr id="14" name="Imagem 13">
            <a:extLst>
              <a:ext uri="{FF2B5EF4-FFF2-40B4-BE49-F238E27FC236}">
                <a16:creationId xmlns:a16="http://schemas.microsoft.com/office/drawing/2014/main" id="{BED00DF8-B80D-067D-8BE5-42AB71A5A317}"/>
              </a:ext>
            </a:extLst>
          </p:cNvPr>
          <p:cNvPicPr>
            <a:picLocks noChangeAspect="1"/>
          </p:cNvPicPr>
          <p:nvPr/>
        </p:nvPicPr>
        <p:blipFill rotWithShape="1">
          <a:blip r:embed="rId3"/>
          <a:srcRect l="23437" t="18735" r="55118" b="22278"/>
          <a:stretch/>
        </p:blipFill>
        <p:spPr>
          <a:xfrm>
            <a:off x="8628296" y="348641"/>
            <a:ext cx="3230328" cy="4980597"/>
          </a:xfrm>
          <a:prstGeom prst="rect">
            <a:avLst/>
          </a:prstGeom>
        </p:spPr>
      </p:pic>
    </p:spTree>
    <p:extLst>
      <p:ext uri="{BB962C8B-B14F-4D97-AF65-F5344CB8AC3E}">
        <p14:creationId xmlns:p14="http://schemas.microsoft.com/office/powerpoint/2010/main" val="35608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sp>
        <p:nvSpPr>
          <p:cNvPr id="4" name="CaixaDeTexto 3">
            <a:extLst>
              <a:ext uri="{FF2B5EF4-FFF2-40B4-BE49-F238E27FC236}">
                <a16:creationId xmlns:a16="http://schemas.microsoft.com/office/drawing/2014/main" id="{9B322A07-91CC-04D9-E0B9-8621570B2312}"/>
              </a:ext>
            </a:extLst>
          </p:cNvPr>
          <p:cNvSpPr txBox="1"/>
          <p:nvPr/>
        </p:nvSpPr>
        <p:spPr>
          <a:xfrm>
            <a:off x="5110677" y="566115"/>
            <a:ext cx="6419336" cy="1015663"/>
          </a:xfrm>
          <a:prstGeom prst="rect">
            <a:avLst/>
          </a:prstGeom>
          <a:noFill/>
        </p:spPr>
        <p:txBody>
          <a:bodyPr wrap="square">
            <a:spAutoFit/>
          </a:bodyPr>
          <a:lstStyle/>
          <a:p>
            <a:pPr algn="just"/>
            <a:r>
              <a:rPr lang="pt-BR" sz="2000" dirty="0">
                <a:latin typeface="Arial" panose="020B0604020202020204" pitchFamily="34" charset="0"/>
                <a:cs typeface="Arial" panose="020B0604020202020204" pitchFamily="34" charset="0"/>
              </a:rPr>
              <a:t>Dos personagens do circo, descreva quais você reconhece nas imagens? Cite outros que sejam do seu conhecimento.</a:t>
            </a:r>
          </a:p>
        </p:txBody>
      </p:sp>
      <p:sp>
        <p:nvSpPr>
          <p:cNvPr id="6" name="CaixaDeTexto 5">
            <a:extLst>
              <a:ext uri="{FF2B5EF4-FFF2-40B4-BE49-F238E27FC236}">
                <a16:creationId xmlns:a16="http://schemas.microsoft.com/office/drawing/2014/main" id="{579B6132-42E9-42EB-1AEE-88E0216A52D6}"/>
              </a:ext>
            </a:extLst>
          </p:cNvPr>
          <p:cNvSpPr txBox="1"/>
          <p:nvPr/>
        </p:nvSpPr>
        <p:spPr>
          <a:xfrm>
            <a:off x="5110676" y="1489445"/>
            <a:ext cx="6419335" cy="923330"/>
          </a:xfrm>
          <a:prstGeom prst="rect">
            <a:avLst/>
          </a:prstGeom>
          <a:noFill/>
        </p:spPr>
        <p:txBody>
          <a:bodyPr wrap="square">
            <a:spAutoFit/>
          </a:bodyPr>
          <a:lstStyle/>
          <a:p>
            <a:r>
              <a:rPr lang="pt-BR" dirty="0"/>
              <a:t>______________________________________________________</a:t>
            </a:r>
          </a:p>
          <a:p>
            <a:r>
              <a:rPr lang="pt-BR" dirty="0"/>
              <a:t>______________________________________________________</a:t>
            </a:r>
          </a:p>
          <a:p>
            <a:r>
              <a:rPr lang="pt-BR" dirty="0"/>
              <a:t>____________________________________________________</a:t>
            </a:r>
          </a:p>
        </p:txBody>
      </p:sp>
      <p:pic>
        <p:nvPicPr>
          <p:cNvPr id="9" name="Imagem 8">
            <a:extLst>
              <a:ext uri="{FF2B5EF4-FFF2-40B4-BE49-F238E27FC236}">
                <a16:creationId xmlns:a16="http://schemas.microsoft.com/office/drawing/2014/main" id="{A8F9A4A8-44C6-03EF-7CF5-CAD62275AAA6}"/>
              </a:ext>
            </a:extLst>
          </p:cNvPr>
          <p:cNvPicPr>
            <a:picLocks noChangeAspect="1"/>
          </p:cNvPicPr>
          <p:nvPr/>
        </p:nvPicPr>
        <p:blipFill rotWithShape="1">
          <a:blip r:embed="rId3"/>
          <a:srcRect l="50000" t="26864" r="24414" b="38119"/>
          <a:stretch/>
        </p:blipFill>
        <p:spPr>
          <a:xfrm>
            <a:off x="282245" y="566115"/>
            <a:ext cx="4614862" cy="5487425"/>
          </a:xfrm>
          <a:prstGeom prst="rect">
            <a:avLst/>
          </a:prstGeom>
        </p:spPr>
      </p:pic>
      <p:sp>
        <p:nvSpPr>
          <p:cNvPr id="11" name="CaixaDeTexto 10">
            <a:extLst>
              <a:ext uri="{FF2B5EF4-FFF2-40B4-BE49-F238E27FC236}">
                <a16:creationId xmlns:a16="http://schemas.microsoft.com/office/drawing/2014/main" id="{0BC19697-9FF0-DED4-69A1-F30762D5FE0A}"/>
              </a:ext>
            </a:extLst>
          </p:cNvPr>
          <p:cNvSpPr txBox="1"/>
          <p:nvPr/>
        </p:nvSpPr>
        <p:spPr>
          <a:xfrm>
            <a:off x="5110674" y="2594064"/>
            <a:ext cx="6257924" cy="1538883"/>
          </a:xfrm>
          <a:prstGeom prst="rect">
            <a:avLst/>
          </a:prstGeom>
          <a:noFill/>
        </p:spPr>
        <p:txBody>
          <a:bodyPr wrap="square">
            <a:spAutoFit/>
          </a:bodyPr>
          <a:lstStyle/>
          <a:p>
            <a:pPr algn="just"/>
            <a:r>
              <a:rPr lang="pt-BR" sz="2000" dirty="0">
                <a:latin typeface="Arial" panose="020B0604020202020204" pitchFamily="34" charset="0"/>
                <a:cs typeface="Arial" panose="020B0604020202020204" pitchFamily="34" charset="0"/>
              </a:rPr>
              <a:t>Como eram os circos antigamente? Se possível, pesquise!</a:t>
            </a:r>
          </a:p>
          <a:p>
            <a:r>
              <a:rPr lang="pt-BR" dirty="0"/>
              <a:t>_______________________________________________________________________________________________________________________________________________________________</a:t>
            </a:r>
          </a:p>
        </p:txBody>
      </p:sp>
      <p:sp>
        <p:nvSpPr>
          <p:cNvPr id="13" name="CaixaDeTexto 12">
            <a:extLst>
              <a:ext uri="{FF2B5EF4-FFF2-40B4-BE49-F238E27FC236}">
                <a16:creationId xmlns:a16="http://schemas.microsoft.com/office/drawing/2014/main" id="{D795C1C8-65CE-B9E5-E6CE-E6FBF774367C}"/>
              </a:ext>
            </a:extLst>
          </p:cNvPr>
          <p:cNvSpPr txBox="1"/>
          <p:nvPr/>
        </p:nvSpPr>
        <p:spPr>
          <a:xfrm>
            <a:off x="5110674" y="4289520"/>
            <a:ext cx="6257924" cy="1538883"/>
          </a:xfrm>
          <a:prstGeom prst="rect">
            <a:avLst/>
          </a:prstGeom>
          <a:noFill/>
        </p:spPr>
        <p:txBody>
          <a:bodyPr wrap="square">
            <a:spAutoFit/>
          </a:bodyPr>
          <a:lstStyle/>
          <a:p>
            <a:r>
              <a:rPr lang="pt-BR" sz="2000" dirty="0">
                <a:latin typeface="Arial" panose="020B0604020202020204" pitchFamily="34" charset="0"/>
                <a:cs typeface="Arial" panose="020B0604020202020204" pitchFamily="34" charset="0"/>
              </a:rPr>
              <a:t>Para você, o circo de hoje é igual ao circo de antigamente? Explique.</a:t>
            </a:r>
          </a:p>
          <a:p>
            <a:r>
              <a:rPr lang="pt-BR" dirty="0"/>
              <a:t>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13074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pic>
        <p:nvPicPr>
          <p:cNvPr id="6" name="Imagem 5">
            <a:extLst>
              <a:ext uri="{FF2B5EF4-FFF2-40B4-BE49-F238E27FC236}">
                <a16:creationId xmlns:a16="http://schemas.microsoft.com/office/drawing/2014/main" id="{E580B21E-13F5-523A-11B9-A0D745A501CD}"/>
              </a:ext>
            </a:extLst>
          </p:cNvPr>
          <p:cNvPicPr>
            <a:picLocks noChangeAspect="1"/>
          </p:cNvPicPr>
          <p:nvPr/>
        </p:nvPicPr>
        <p:blipFill rotWithShape="1">
          <a:blip r:embed="rId3"/>
          <a:srcRect l="50977" t="19569" r="23476" b="27697"/>
          <a:stretch/>
        </p:blipFill>
        <p:spPr>
          <a:xfrm>
            <a:off x="367225" y="423745"/>
            <a:ext cx="4781038" cy="6162793"/>
          </a:xfrm>
          <a:prstGeom prst="rect">
            <a:avLst/>
          </a:prstGeom>
        </p:spPr>
      </p:pic>
      <p:sp>
        <p:nvSpPr>
          <p:cNvPr id="9" name="CaixaDeTexto 8">
            <a:extLst>
              <a:ext uri="{FF2B5EF4-FFF2-40B4-BE49-F238E27FC236}">
                <a16:creationId xmlns:a16="http://schemas.microsoft.com/office/drawing/2014/main" id="{B1469803-D834-6022-9B64-741CD3FDC6BC}"/>
              </a:ext>
            </a:extLst>
          </p:cNvPr>
          <p:cNvSpPr txBox="1"/>
          <p:nvPr/>
        </p:nvSpPr>
        <p:spPr>
          <a:xfrm>
            <a:off x="5033963" y="423745"/>
            <a:ext cx="6790812" cy="5570756"/>
          </a:xfrm>
          <a:prstGeom prst="rect">
            <a:avLst/>
          </a:prstGeom>
          <a:noFill/>
        </p:spPr>
        <p:txBody>
          <a:bodyPr wrap="square">
            <a:spAutoFit/>
          </a:bodyPr>
          <a:lstStyle/>
          <a:p>
            <a:pPr algn="ctr"/>
            <a:r>
              <a:rPr lang="pt-BR" sz="2400" b="1" dirty="0">
                <a:latin typeface="Arial" panose="020B0604020202020204" pitchFamily="34" charset="0"/>
                <a:cs typeface="Arial" panose="020B0604020202020204" pitchFamily="34" charset="0"/>
              </a:rPr>
              <a:t>Aprendendo Arte</a:t>
            </a:r>
          </a:p>
          <a:p>
            <a:endParaRPr lang="pt-BR" sz="2000" dirty="0">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A palhaçaria, a acrobacia, o malabarismo, o ilusionismo e tantas outras modalidades das artes circenses nasceram em um espaço muito especial chamado circo. Essas artes surgiram há muito tempo e vêm se transformando. São muitas e abrangem várias linguagens. Por essa razão, o circo também é conhecido como uma das artes integradas.</a:t>
            </a:r>
          </a:p>
          <a:p>
            <a:pPr algn="just"/>
            <a:r>
              <a:rPr lang="pt-BR" sz="2400" dirty="0">
                <a:latin typeface="Arial" panose="020B0604020202020204" pitchFamily="34" charset="0"/>
                <a:cs typeface="Arial" panose="020B0604020202020204" pitchFamily="34" charset="0"/>
              </a:rPr>
              <a:t>Isso significa que, ao ir ao circo, ou assistir a algum espetáculo circense, é muito provável que você aprecie ao mesmo tempo as linguagens das artes visuais, do teatro, da dança e da música. </a:t>
            </a:r>
          </a:p>
        </p:txBody>
      </p:sp>
    </p:spTree>
    <p:extLst>
      <p:ext uri="{BB962C8B-B14F-4D97-AF65-F5344CB8AC3E}">
        <p14:creationId xmlns:p14="http://schemas.microsoft.com/office/powerpoint/2010/main" val="397867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3038475" y="566115"/>
            <a:ext cx="6115050" cy="369332"/>
          </a:xfrm>
          <a:prstGeom prst="rect">
            <a:avLst/>
          </a:prstGeom>
          <a:noFill/>
        </p:spPr>
        <p:txBody>
          <a:bodyPr wrap="square">
            <a:spAutoFit/>
          </a:bodyPr>
          <a:lstStyle/>
          <a:p>
            <a:endParaRPr lang="pt-BR" sz="1800" b="1" dirty="0"/>
          </a:p>
        </p:txBody>
      </p:sp>
      <p:sp>
        <p:nvSpPr>
          <p:cNvPr id="4" name="CaixaDeTexto 3">
            <a:extLst>
              <a:ext uri="{FF2B5EF4-FFF2-40B4-BE49-F238E27FC236}">
                <a16:creationId xmlns:a16="http://schemas.microsoft.com/office/drawing/2014/main" id="{DAB0784D-A807-C774-D61A-22EE42F8649F}"/>
              </a:ext>
            </a:extLst>
          </p:cNvPr>
          <p:cNvSpPr txBox="1"/>
          <p:nvPr/>
        </p:nvSpPr>
        <p:spPr>
          <a:xfrm>
            <a:off x="422902" y="1393718"/>
            <a:ext cx="9586913" cy="3693319"/>
          </a:xfrm>
          <a:prstGeom prst="rect">
            <a:avLst/>
          </a:prstGeom>
          <a:noFill/>
        </p:spPr>
        <p:txBody>
          <a:bodyPr wrap="square">
            <a:spAutoFit/>
          </a:bodyPr>
          <a:lstStyle/>
          <a:p>
            <a:r>
              <a:rPr lang="pt-BR" dirty="0">
                <a:latin typeface="Arial" panose="020B0604020202020204" pitchFamily="34" charset="0"/>
                <a:cs typeface="Arial" panose="020B0604020202020204" pitchFamily="34" charset="0"/>
              </a:rPr>
              <a:t>PARA SABER MAIS: </a:t>
            </a:r>
            <a:r>
              <a:rPr lang="pt-BR" dirty="0">
                <a:latin typeface="Arial" panose="020B0604020202020204" pitchFamily="34" charset="0"/>
                <a:cs typeface="Arial" panose="020B0604020202020204" pitchFamily="34" charset="0"/>
                <a:hlinkClick r:id="rId3"/>
              </a:rPr>
              <a:t>https://youtu.be/tofqwvkpvwa</a:t>
            </a:r>
            <a:endParaRPr lang="pt-BR" dirty="0">
              <a:latin typeface="Arial" panose="020B0604020202020204" pitchFamily="34" charset="0"/>
              <a:cs typeface="Arial" panose="020B0604020202020204" pitchFamily="34" charset="0"/>
            </a:endParaRPr>
          </a:p>
          <a:p>
            <a:endParaRPr lang="pt-BR" b="1" dirty="0">
              <a:latin typeface="Arial" panose="020B0604020202020204" pitchFamily="34" charset="0"/>
              <a:cs typeface="Arial" panose="020B0604020202020204" pitchFamily="34" charset="0"/>
            </a:endParaRPr>
          </a:p>
          <a:p>
            <a:endParaRPr lang="pt-BR" b="1"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REFERÊNCIAS</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PARTE 6.2a EDIÇÃO. SÃO PAULO: ED.FTD 2018, PAG. 67</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FIG 1 </a:t>
            </a:r>
            <a:r>
              <a:rPr lang="pt-BR" dirty="0">
                <a:latin typeface="Arial" panose="020B0604020202020204" pitchFamily="34" charset="0"/>
                <a:cs typeface="Arial" panose="020B0604020202020204" pitchFamily="34" charset="0"/>
                <a:hlinkClick r:id="rId4"/>
              </a:rPr>
              <a:t>https://images.app.goo.gl/6zbzmtasbq88olur5</a:t>
            </a:r>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FIG 2 </a:t>
            </a:r>
            <a:r>
              <a:rPr lang="pt-BR" dirty="0">
                <a:latin typeface="Arial" panose="020B0604020202020204" pitchFamily="34" charset="0"/>
                <a:cs typeface="Arial" panose="020B0604020202020204" pitchFamily="34" charset="0"/>
                <a:hlinkClick r:id="rId5"/>
              </a:rPr>
              <a:t>https://images.app.goo.gl/jmebxpybvjuheuuk6</a:t>
            </a:r>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FIG 3 </a:t>
            </a:r>
            <a:r>
              <a:rPr lang="pt-BR" dirty="0">
                <a:latin typeface="Arial" panose="020B0604020202020204" pitchFamily="34" charset="0"/>
                <a:cs typeface="Arial" panose="020B0604020202020204" pitchFamily="34" charset="0"/>
                <a:hlinkClick r:id="rId6"/>
              </a:rPr>
              <a:t>https://images.app.goo.gl/33wh4zz6dhrn9zyl8</a:t>
            </a:r>
            <a:endParaRPr lang="pt-BR" dirty="0">
              <a:latin typeface="Arial" panose="020B0604020202020204" pitchFamily="34" charset="0"/>
              <a:cs typeface="Arial" panose="020B0604020202020204" pitchFamily="34" charset="0"/>
            </a:endParaRPr>
          </a:p>
          <a:p>
            <a:endParaRPr lang="pt-BR" dirty="0"/>
          </a:p>
        </p:txBody>
      </p:sp>
      <p:sp>
        <p:nvSpPr>
          <p:cNvPr id="6" name="CaixaDeTexto 5">
            <a:extLst>
              <a:ext uri="{FF2B5EF4-FFF2-40B4-BE49-F238E27FC236}">
                <a16:creationId xmlns:a16="http://schemas.microsoft.com/office/drawing/2014/main" id="{C288AFB5-46F2-4B19-3C99-B7315AA2CDB6}"/>
              </a:ext>
            </a:extLst>
          </p:cNvPr>
          <p:cNvSpPr txBox="1"/>
          <p:nvPr/>
        </p:nvSpPr>
        <p:spPr>
          <a:xfrm>
            <a:off x="7768662" y="4590574"/>
            <a:ext cx="2530706" cy="1323439"/>
          </a:xfrm>
          <a:prstGeom prst="rect">
            <a:avLst/>
          </a:prstGeom>
          <a:noFill/>
        </p:spPr>
        <p:txBody>
          <a:bodyPr wrap="square">
            <a:spAutoFit/>
          </a:bodyPr>
          <a:lstStyle/>
          <a:p>
            <a:pPr algn="just"/>
            <a:r>
              <a:rPr lang="pt-BR" sz="1600" dirty="0">
                <a:latin typeface="Arial" panose="020B0604020202020204" pitchFamily="34" charset="0"/>
                <a:cs typeface="Arial" panose="020B0604020202020204" pitchFamily="34" charset="0"/>
              </a:rPr>
              <a:t>Para acessar, basta fazer a leitura do QR </a:t>
            </a:r>
            <a:r>
              <a:rPr lang="pt-BR" sz="1600" dirty="0" err="1">
                <a:latin typeface="Arial" panose="020B0604020202020204" pitchFamily="34" charset="0"/>
                <a:cs typeface="Arial" panose="020B0604020202020204" pitchFamily="34" charset="0"/>
              </a:rPr>
              <a:t>code</a:t>
            </a:r>
            <a:r>
              <a:rPr lang="pt-BR" sz="1600" dirty="0">
                <a:latin typeface="Arial" panose="020B0604020202020204" pitchFamily="34" charset="0"/>
                <a:cs typeface="Arial" panose="020B0604020202020204" pitchFamily="34" charset="0"/>
              </a:rPr>
              <a:t> a cima com a câmera do seu celular. É necessário ter acesso à internet.</a:t>
            </a:r>
          </a:p>
        </p:txBody>
      </p:sp>
      <p:pic>
        <p:nvPicPr>
          <p:cNvPr id="9" name="Imagem 8">
            <a:extLst>
              <a:ext uri="{FF2B5EF4-FFF2-40B4-BE49-F238E27FC236}">
                <a16:creationId xmlns:a16="http://schemas.microsoft.com/office/drawing/2014/main" id="{9751E98B-0D4A-8AAC-7AF7-03DFEA583DB7}"/>
              </a:ext>
            </a:extLst>
          </p:cNvPr>
          <p:cNvPicPr>
            <a:picLocks noChangeAspect="1"/>
          </p:cNvPicPr>
          <p:nvPr/>
        </p:nvPicPr>
        <p:blipFill rotWithShape="1">
          <a:blip r:embed="rId7"/>
          <a:srcRect l="62356" t="55225" r="23785" b="20758"/>
          <a:stretch/>
        </p:blipFill>
        <p:spPr>
          <a:xfrm>
            <a:off x="7662978" y="1904495"/>
            <a:ext cx="2742073" cy="2671763"/>
          </a:xfrm>
          <a:prstGeom prst="rect">
            <a:avLst/>
          </a:prstGeom>
        </p:spPr>
      </p:pic>
    </p:spTree>
    <p:extLst>
      <p:ext uri="{BB962C8B-B14F-4D97-AF65-F5344CB8AC3E}">
        <p14:creationId xmlns:p14="http://schemas.microsoft.com/office/powerpoint/2010/main" val="171590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7" name="CaixaDeTexto 6">
            <a:extLst>
              <a:ext uri="{FF2B5EF4-FFF2-40B4-BE49-F238E27FC236}">
                <a16:creationId xmlns:a16="http://schemas.microsoft.com/office/drawing/2014/main" id="{A689063C-9B04-9E92-68E3-512B91B094DF}"/>
              </a:ext>
            </a:extLst>
          </p:cNvPr>
          <p:cNvSpPr txBox="1"/>
          <p:nvPr/>
        </p:nvSpPr>
        <p:spPr>
          <a:xfrm>
            <a:off x="4214812" y="750781"/>
            <a:ext cx="6115050" cy="369332"/>
          </a:xfrm>
          <a:prstGeom prst="rect">
            <a:avLst/>
          </a:prstGeom>
          <a:noFill/>
        </p:spPr>
        <p:txBody>
          <a:bodyPr wrap="square">
            <a:spAutoFit/>
          </a:bodyPr>
          <a:lstStyle/>
          <a:p>
            <a:endParaRPr lang="pt-BR" sz="1800" b="1" dirty="0"/>
          </a:p>
        </p:txBody>
      </p:sp>
      <p:sp>
        <p:nvSpPr>
          <p:cNvPr id="4" name="CaixaDeTexto 3">
            <a:extLst>
              <a:ext uri="{FF2B5EF4-FFF2-40B4-BE49-F238E27FC236}">
                <a16:creationId xmlns:a16="http://schemas.microsoft.com/office/drawing/2014/main" id="{259EE5E6-70DD-8700-60DC-6166309C542A}"/>
              </a:ext>
            </a:extLst>
          </p:cNvPr>
          <p:cNvSpPr txBox="1"/>
          <p:nvPr/>
        </p:nvSpPr>
        <p:spPr>
          <a:xfrm>
            <a:off x="2750342" y="497749"/>
            <a:ext cx="6115050" cy="830997"/>
          </a:xfrm>
          <a:prstGeom prst="rect">
            <a:avLst/>
          </a:prstGeom>
          <a:noFill/>
        </p:spPr>
        <p:txBody>
          <a:bodyPr wrap="square">
            <a:spAutoFit/>
          </a:bodyPr>
          <a:lstStyle/>
          <a:p>
            <a:pPr algn="ctr"/>
            <a:r>
              <a:rPr lang="pt-BR" sz="2400" b="1" dirty="0">
                <a:latin typeface="Arial" panose="020B0604020202020204" pitchFamily="34" charset="0"/>
                <a:cs typeface="Arial" panose="020B0604020202020204" pitchFamily="34" charset="0"/>
              </a:rPr>
              <a:t>UNIDADE 3</a:t>
            </a:r>
          </a:p>
          <a:p>
            <a:pPr algn="ctr"/>
            <a:r>
              <a:rPr lang="pt-BR" sz="2400" b="1" dirty="0">
                <a:latin typeface="Arial" panose="020B0604020202020204" pitchFamily="34" charset="0"/>
                <a:cs typeface="Arial" panose="020B0604020202020204" pitchFamily="34" charset="0"/>
              </a:rPr>
              <a:t>Teatro - Máscaras</a:t>
            </a:r>
          </a:p>
        </p:txBody>
      </p:sp>
      <p:sp>
        <p:nvSpPr>
          <p:cNvPr id="6" name="CaixaDeTexto 5">
            <a:extLst>
              <a:ext uri="{FF2B5EF4-FFF2-40B4-BE49-F238E27FC236}">
                <a16:creationId xmlns:a16="http://schemas.microsoft.com/office/drawing/2014/main" id="{2D23DA99-8A8D-C64C-1BA1-A68ACE6EAAEE}"/>
              </a:ext>
            </a:extLst>
          </p:cNvPr>
          <p:cNvSpPr txBox="1"/>
          <p:nvPr/>
        </p:nvSpPr>
        <p:spPr>
          <a:xfrm>
            <a:off x="1871660" y="1581778"/>
            <a:ext cx="7872413" cy="707886"/>
          </a:xfrm>
          <a:prstGeom prst="rect">
            <a:avLst/>
          </a:prstGeom>
          <a:noFill/>
        </p:spPr>
        <p:txBody>
          <a:bodyPr wrap="square">
            <a:spAutoFit/>
          </a:bodyPr>
          <a:lstStyle/>
          <a:p>
            <a:pPr algn="ctr"/>
            <a:r>
              <a:rPr lang="pt-BR" sz="2000" dirty="0">
                <a:latin typeface="Arial" panose="020B0604020202020204" pitchFamily="34" charset="0"/>
                <a:cs typeface="Arial" panose="020B0604020202020204" pitchFamily="34" charset="0"/>
              </a:rPr>
              <a:t>Pensando arte !!!</a:t>
            </a:r>
          </a:p>
          <a:p>
            <a:pPr algn="ctr"/>
            <a:r>
              <a:rPr lang="pt-BR" sz="2000" dirty="0">
                <a:latin typeface="Arial" panose="020B0604020202020204" pitchFamily="34" charset="0"/>
                <a:cs typeface="Arial" panose="020B0604020202020204" pitchFamily="34" charset="0"/>
              </a:rPr>
              <a:t>Vamos iniciar esta unidade, observando duas imagens</a:t>
            </a:r>
            <a:r>
              <a:rPr lang="pt-BR" dirty="0"/>
              <a:t>:</a:t>
            </a:r>
          </a:p>
        </p:txBody>
      </p:sp>
      <p:pic>
        <p:nvPicPr>
          <p:cNvPr id="9" name="Imagem 8">
            <a:extLst>
              <a:ext uri="{FF2B5EF4-FFF2-40B4-BE49-F238E27FC236}">
                <a16:creationId xmlns:a16="http://schemas.microsoft.com/office/drawing/2014/main" id="{2F694E8F-0E8F-382A-36C7-93F0603F4F44}"/>
              </a:ext>
            </a:extLst>
          </p:cNvPr>
          <p:cNvPicPr>
            <a:picLocks noChangeAspect="1"/>
          </p:cNvPicPr>
          <p:nvPr/>
        </p:nvPicPr>
        <p:blipFill>
          <a:blip r:embed="rId3"/>
          <a:stretch>
            <a:fillRect/>
          </a:stretch>
        </p:blipFill>
        <p:spPr>
          <a:xfrm>
            <a:off x="6086475" y="3419475"/>
            <a:ext cx="19050" cy="19050"/>
          </a:xfrm>
          <a:prstGeom prst="rect">
            <a:avLst/>
          </a:prstGeom>
        </p:spPr>
      </p:pic>
      <p:pic>
        <p:nvPicPr>
          <p:cNvPr id="11" name="Imagem 10">
            <a:extLst>
              <a:ext uri="{FF2B5EF4-FFF2-40B4-BE49-F238E27FC236}">
                <a16:creationId xmlns:a16="http://schemas.microsoft.com/office/drawing/2014/main" id="{2173A359-21B3-E3E2-3B62-DBF2A59AB6B8}"/>
              </a:ext>
            </a:extLst>
          </p:cNvPr>
          <p:cNvPicPr>
            <a:picLocks noChangeAspect="1"/>
          </p:cNvPicPr>
          <p:nvPr/>
        </p:nvPicPr>
        <p:blipFill rotWithShape="1">
          <a:blip r:embed="rId4"/>
          <a:srcRect l="22618" t="28440" r="23476" b="22278"/>
          <a:stretch/>
        </p:blipFill>
        <p:spPr>
          <a:xfrm>
            <a:off x="1222936" y="2542696"/>
            <a:ext cx="9106926" cy="4000979"/>
          </a:xfrm>
          <a:prstGeom prst="rect">
            <a:avLst/>
          </a:prstGeom>
        </p:spPr>
      </p:pic>
    </p:spTree>
    <p:extLst>
      <p:ext uri="{BB962C8B-B14F-4D97-AF65-F5344CB8AC3E}">
        <p14:creationId xmlns:p14="http://schemas.microsoft.com/office/powerpoint/2010/main" val="112635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35FE2F-2A3C-ABAA-195F-74D845F7DFC6}"/>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
        <p:nvSpPr>
          <p:cNvPr id="4" name="CaixaDeTexto 3">
            <a:extLst>
              <a:ext uri="{FF2B5EF4-FFF2-40B4-BE49-F238E27FC236}">
                <a16:creationId xmlns:a16="http://schemas.microsoft.com/office/drawing/2014/main" id="{0D2DC021-01D9-33ED-B325-C3F399A8553F}"/>
              </a:ext>
            </a:extLst>
          </p:cNvPr>
          <p:cNvSpPr txBox="1"/>
          <p:nvPr/>
        </p:nvSpPr>
        <p:spPr>
          <a:xfrm>
            <a:off x="738701" y="615969"/>
            <a:ext cx="10629900" cy="5232202"/>
          </a:xfrm>
          <a:prstGeom prst="rect">
            <a:avLst/>
          </a:prstGeom>
          <a:noFill/>
        </p:spPr>
        <p:txBody>
          <a:bodyPr wrap="square">
            <a:spAutoFit/>
          </a:bodyPr>
          <a:lstStyle/>
          <a:p>
            <a:r>
              <a:rPr lang="pt-BR" sz="2000" dirty="0">
                <a:latin typeface="Arial" panose="020B0604020202020204" pitchFamily="34" charset="0"/>
                <a:cs typeface="Arial" panose="020B0604020202020204" pitchFamily="34" charset="0"/>
              </a:rPr>
              <a:t>Descreva o que mais lhe chamou atenção nas imagens acima.</a:t>
            </a:r>
          </a:p>
          <a:p>
            <a:r>
              <a:rPr lang="pt-BR" sz="2000"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a:t>
            </a: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Observando as imagens, o que provavelmente essas pessoas estão fazendo?</a:t>
            </a:r>
          </a:p>
          <a:p>
            <a:r>
              <a:rPr lang="pt-BR" sz="2000" dirty="0">
                <a:latin typeface="Arial" panose="020B0604020202020204" pitchFamily="34" charset="0"/>
                <a:cs typeface="Arial" panose="020B0604020202020204" pitchFamily="34" charset="0"/>
              </a:rPr>
              <a:t>_________________________________________________________________________</a:t>
            </a:r>
          </a:p>
          <a:p>
            <a:r>
              <a:rPr lang="pt-BR" sz="2000" dirty="0">
                <a:latin typeface="Arial" panose="020B0604020202020204" pitchFamily="34" charset="0"/>
                <a:cs typeface="Arial" panose="020B0604020202020204" pitchFamily="34" charset="0"/>
              </a:rPr>
              <a:t>_________________________________________________________________________</a:t>
            </a: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Por que estão usando máscaras?</a:t>
            </a:r>
          </a:p>
          <a:p>
            <a:r>
              <a:rPr lang="pt-BR" sz="2000" dirty="0">
                <a:latin typeface="Arial" panose="020B0604020202020204" pitchFamily="34" charset="0"/>
                <a:cs typeface="Arial" panose="020B0604020202020204" pitchFamily="34" charset="0"/>
              </a:rPr>
              <a:t>_________________________________________________________________________</a:t>
            </a:r>
          </a:p>
          <a:p>
            <a:r>
              <a:rPr lang="pt-BR" sz="2000" dirty="0">
                <a:latin typeface="Arial" panose="020B0604020202020204" pitchFamily="34" charset="0"/>
                <a:cs typeface="Arial" panose="020B0604020202020204" pitchFamily="34" charset="0"/>
              </a:rPr>
              <a:t>_________________________________________________________________________</a:t>
            </a: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Reflita e responda: se os personagens estão mascarados, de que forma eles se expressam?</a:t>
            </a:r>
            <a:endParaRPr lang="pt-BR" dirty="0"/>
          </a:p>
          <a:p>
            <a:r>
              <a:rPr lang="pt-BR" dirty="0"/>
              <a:t>_______________________________________________________________________________________</a:t>
            </a:r>
          </a:p>
          <a:p>
            <a:r>
              <a:rPr lang="pt-BR" dirty="0"/>
              <a:t>_______________________________________________________________________________________</a:t>
            </a:r>
          </a:p>
          <a:p>
            <a:endParaRPr lang="pt-BR" dirty="0"/>
          </a:p>
        </p:txBody>
      </p:sp>
    </p:spTree>
    <p:extLst>
      <p:ext uri="{BB962C8B-B14F-4D97-AF65-F5344CB8AC3E}">
        <p14:creationId xmlns:p14="http://schemas.microsoft.com/office/powerpoint/2010/main" val="372937915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2805</TotalTime>
  <Words>1955</Words>
  <Application>Microsoft Office PowerPoint</Application>
  <PresentationFormat>Widescreen</PresentationFormat>
  <Paragraphs>202</Paragraphs>
  <Slides>28</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28</vt:i4>
      </vt:variant>
    </vt:vector>
  </HeadingPairs>
  <TitlesOfParts>
    <vt:vector size="31" baseType="lpstr">
      <vt:lpstr>Arial</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Arte</dc:creator>
  <cp:lastModifiedBy>Lucas</cp:lastModifiedBy>
  <cp:revision>32</cp:revision>
  <dcterms:created xsi:type="dcterms:W3CDTF">2023-02-13T17:13:20Z</dcterms:created>
  <dcterms:modified xsi:type="dcterms:W3CDTF">2023-08-18T19:02:26Z</dcterms:modified>
</cp:coreProperties>
</file>